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48"/>
  </p:notesMasterIdLst>
  <p:handoutMasterIdLst>
    <p:handoutMasterId r:id="rId49"/>
  </p:handoutMasterIdLst>
  <p:sldIdLst>
    <p:sldId id="327" r:id="rId5"/>
    <p:sldId id="330" r:id="rId6"/>
    <p:sldId id="331" r:id="rId7"/>
    <p:sldId id="332" r:id="rId8"/>
    <p:sldId id="298" r:id="rId9"/>
    <p:sldId id="262" r:id="rId10"/>
    <p:sldId id="299" r:id="rId11"/>
    <p:sldId id="302" r:id="rId12"/>
    <p:sldId id="264" r:id="rId13"/>
    <p:sldId id="265" r:id="rId14"/>
    <p:sldId id="266" r:id="rId15"/>
    <p:sldId id="276" r:id="rId16"/>
    <p:sldId id="303" r:id="rId17"/>
    <p:sldId id="334" r:id="rId18"/>
    <p:sldId id="293" r:id="rId19"/>
    <p:sldId id="277" r:id="rId20"/>
    <p:sldId id="335"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77"/>
    <p:restoredTop sz="85205"/>
  </p:normalViewPr>
  <p:slideViewPr>
    <p:cSldViewPr snapToGrid="0" snapToObjects="1">
      <p:cViewPr varScale="1">
        <p:scale>
          <a:sx n="107" d="100"/>
          <a:sy n="107" d="100"/>
        </p:scale>
        <p:origin x="1608" y="17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presProps" Target="pres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4/14/25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4/14/25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B7643B-00E3-4C17-74AC-DB680767C8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3F8E6C0-5849-2F6A-2E39-FFBE9013AD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118C82-E987-D7A9-CEB9-F8D15C4426C7}"/>
              </a:ext>
            </a:extLst>
          </p:cNvPr>
          <p:cNvSpPr>
            <a:spLocks noGrp="1"/>
          </p:cNvSpPr>
          <p:nvPr>
            <p:ph type="body" idx="1"/>
          </p:nvPr>
        </p:nvSpPr>
        <p:spPr/>
        <p:txBody>
          <a:bodyPr/>
          <a:lstStyle/>
          <a:p>
            <a:pPr marL="0" indent="0">
              <a:buNone/>
            </a:pPr>
            <a:endParaRPr lang="en-US"/>
          </a:p>
        </p:txBody>
      </p:sp>
      <p:sp>
        <p:nvSpPr>
          <p:cNvPr id="4" name="Slide Number Placeholder 3">
            <a:extLst>
              <a:ext uri="{FF2B5EF4-FFF2-40B4-BE49-F238E27FC236}">
                <a16:creationId xmlns:a16="http://schemas.microsoft.com/office/drawing/2014/main" id="{083DD17C-5524-43DD-DEB8-CD936295BA98}"/>
              </a:ext>
            </a:extLst>
          </p:cNvPr>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108568661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4/14/25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linekardebu/firstRepo/blob/1a19532e9c906db2f271e81ff4bfb493a9206d3d/jupyter-labs-eda-sql-coursera_sqllite.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linekardebu/firstRepo/blob/1f241587b65d99cc1c1ab3fe61d9c4a8a0109e9c/edadataviz.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linekardebu/firstRepo/blob/36fc67ee4e92ad2b1a166c8f098497290d43851e/lab_jupyter_launch_site_loc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linekardebu/firstRepo/blob/22202ad66e03875c649624c0959e857d2cdd0bfe/spacex-dash-app.py"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linekardebu/firstRepo/blob/4f9635b222a7ccbb009fe0e8208d53ea3c11eb9a/SpaceX_Machine%20Learning%20Prediction_Part_5.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image" Target="../media/image10.pn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github.com/linekardebu/firstRepo/blob/27a106d7948c5874b9ed175a1831cdecabff1fd0/jupyter-labs-spacex-data-collection-api.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hyperlink" Target="https://github.com/linekardebu/firstRepo/blob/3ae1c40bd07d739ba96d9ed4026da6e548306203/jupyter-labs-web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linekardebu/firstRepo/blob/a827ff0799249f6803046cc76eb152be3059b5d1/labs-jupyter-spacex-Data%20wrangling.ipynb"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Debu Linekar Rennyson</a:t>
            </a:r>
          </a:p>
          <a:p>
            <a:r>
              <a:rPr lang="en-US" dirty="0">
                <a:solidFill>
                  <a:schemeClr val="bg2"/>
                </a:solidFill>
                <a:latin typeface="Abadi" panose="020B0604020104020204" pitchFamily="34" charset="0"/>
                <a:ea typeface="SF Pro" pitchFamily="2" charset="0"/>
                <a:cs typeface="SF Pro" pitchFamily="2" charset="0"/>
              </a:rPr>
              <a:t>14-APR-2025</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buNone/>
            </a:pPr>
            <a:r>
              <a:rPr lang="en-US" sz="1600" b="1" dirty="0"/>
              <a:t>SQL Task Summary (SPACEXTBL)</a:t>
            </a:r>
          </a:p>
          <a:p>
            <a:pPr>
              <a:buNone/>
            </a:pPr>
            <a:endParaRPr lang="en-US" sz="1600" b="1" dirty="0"/>
          </a:p>
          <a:p>
            <a:r>
              <a:rPr lang="en-US" sz="1600" b="1" dirty="0"/>
              <a:t>Listed unique launch site names</a:t>
            </a:r>
            <a:r>
              <a:rPr lang="en-US" sz="1600" dirty="0"/>
              <a:t> from the dataset.</a:t>
            </a:r>
          </a:p>
          <a:p>
            <a:r>
              <a:rPr lang="en-US" sz="1600" b="1" dirty="0"/>
              <a:t>Filtered booster versions</a:t>
            </a:r>
            <a:r>
              <a:rPr lang="en-US" sz="1600" dirty="0"/>
              <a:t> that landed successfully on drone ships and carried payloads between 4000 and 6000 kg.</a:t>
            </a:r>
          </a:p>
          <a:p>
            <a:r>
              <a:rPr lang="en-US" sz="1600" b="1" dirty="0"/>
              <a:t>Counted the total number of successful and failed mission outcomes</a:t>
            </a:r>
            <a:r>
              <a:rPr lang="en-US" sz="1600" dirty="0"/>
              <a:t>.</a:t>
            </a:r>
          </a:p>
          <a:p>
            <a:r>
              <a:rPr lang="en-US" sz="1600" b="1" dirty="0"/>
              <a:t>Identified booster versions</a:t>
            </a:r>
            <a:r>
              <a:rPr lang="en-US" sz="1600" dirty="0"/>
              <a:t> that carried the </a:t>
            </a:r>
            <a:r>
              <a:rPr lang="en-US" sz="1600" b="1" dirty="0"/>
              <a:t>maximum payload mass</a:t>
            </a:r>
            <a:r>
              <a:rPr lang="en-US" sz="1600" dirty="0"/>
              <a:t> using a subquery.</a:t>
            </a:r>
          </a:p>
          <a:p>
            <a:r>
              <a:rPr lang="en-US" sz="1600" b="1" dirty="0"/>
              <a:t>Displayed records</a:t>
            </a:r>
            <a:r>
              <a:rPr lang="en-US" sz="1600" dirty="0"/>
              <a:t> of </a:t>
            </a:r>
            <a:r>
              <a:rPr lang="en-US" sz="1600" b="1" dirty="0"/>
              <a:t>failed drone ship landings</a:t>
            </a:r>
            <a:r>
              <a:rPr lang="en-US" sz="1600" dirty="0"/>
              <a:t> in </a:t>
            </a:r>
            <a:r>
              <a:rPr lang="en-US" sz="1600" b="1" dirty="0"/>
              <a:t>2015</a:t>
            </a:r>
            <a:r>
              <a:rPr lang="en-US" sz="1600" dirty="0"/>
              <a:t>, along with the month, booster version, and launch site.</a:t>
            </a:r>
          </a:p>
          <a:p>
            <a:r>
              <a:rPr lang="en-US" sz="1600" b="1" dirty="0"/>
              <a:t>Ranked landing outcomes</a:t>
            </a:r>
            <a:r>
              <a:rPr lang="en-US" sz="1600" dirty="0"/>
              <a:t> by count within a specific date range (2010-06-04 to 2017-03-20), in descending order.</a:t>
            </a:r>
          </a:p>
          <a:p>
            <a:endParaRPr lang="en-US" sz="1600" dirty="0"/>
          </a:p>
          <a:p>
            <a:pPr marL="0" indent="0">
              <a:lnSpc>
                <a:spcPct val="100000"/>
              </a:lnSpc>
              <a:spcBef>
                <a:spcPts val="1400"/>
              </a:spcBef>
              <a:buNone/>
            </a:pPr>
            <a:r>
              <a:rPr lang="en-US" sz="2200" dirty="0">
                <a:solidFill>
                  <a:schemeClr val="accent3">
                    <a:lumMod val="25000"/>
                  </a:schemeClr>
                </a:solidFill>
                <a:latin typeface="Abadi" panose="020B0604020104020204" pitchFamily="34" charset="0"/>
                <a:hlinkClick r:id="rId3"/>
              </a:rPr>
              <a:t>https://github.com/linekardebu/firstRepo/blob/1a19532e9c906db2f271e81ff4bfb493a9206d3d/jupyter-labs-eda-sql-coursera_sqllite.ipynb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2" y="1245856"/>
            <a:ext cx="11022186" cy="4779717"/>
          </a:xfrm>
          <a:prstGeom prst="rect">
            <a:avLst/>
          </a:prstGeom>
        </p:spPr>
        <p:txBody>
          <a:bodyPr lIns="91440" tIns="45720" rIns="91440" bIns="45720" anchor="t"/>
          <a:lstStyle/>
          <a:p>
            <a:pPr>
              <a:buNone/>
            </a:pPr>
            <a:r>
              <a:rPr lang="en-US" sz="1600" b="1" dirty="0"/>
              <a:t>Plot Summaries</a:t>
            </a:r>
          </a:p>
          <a:p>
            <a:pPr>
              <a:buNone/>
            </a:pPr>
            <a:r>
              <a:rPr lang="en-US" sz="1600" b="1" dirty="0"/>
              <a:t>1. Flight Number vs Payload Mass (Colored by Class)</a:t>
            </a:r>
          </a:p>
          <a:p>
            <a:pPr lvl="1"/>
            <a:r>
              <a:rPr lang="en-US" sz="1200" b="1" dirty="0"/>
              <a:t>Use</a:t>
            </a:r>
            <a:r>
              <a:rPr lang="en-US" sz="1200" dirty="0"/>
              <a:t>: Identifies if newer flights are carrying heavier payloads and whether that affects success.</a:t>
            </a:r>
          </a:p>
          <a:p>
            <a:pPr>
              <a:buNone/>
            </a:pPr>
            <a:r>
              <a:rPr lang="en-US" sz="1600" b="1" dirty="0"/>
              <a:t>2. Flight Number vs Launch Site (Colored by Class)</a:t>
            </a:r>
          </a:p>
          <a:p>
            <a:pPr lvl="1"/>
            <a:r>
              <a:rPr lang="en-US" sz="1200" b="1" dirty="0"/>
              <a:t>Use</a:t>
            </a:r>
            <a:r>
              <a:rPr lang="en-US" sz="1200" dirty="0"/>
              <a:t>: Helps determine which sites are used more over time and their reliability.</a:t>
            </a:r>
          </a:p>
          <a:p>
            <a:pPr>
              <a:buNone/>
            </a:pPr>
            <a:r>
              <a:rPr lang="en-US" sz="1600" b="1" dirty="0"/>
              <a:t>3. Payload Mass vs Launch Site (Colored by Class)</a:t>
            </a:r>
          </a:p>
          <a:p>
            <a:pPr lvl="1"/>
            <a:r>
              <a:rPr lang="en-US" sz="1200" b="1" dirty="0"/>
              <a:t>Use</a:t>
            </a:r>
            <a:r>
              <a:rPr lang="en-US" sz="1200" dirty="0"/>
              <a:t>: Useful for checking whether some sites are chosen for heavier or riskier launches.</a:t>
            </a:r>
          </a:p>
          <a:p>
            <a:pPr>
              <a:buNone/>
            </a:pPr>
            <a:r>
              <a:rPr lang="en-US" sz="1600" b="1" dirty="0"/>
              <a:t>4. Success Rate by Orbit Type</a:t>
            </a:r>
          </a:p>
          <a:p>
            <a:pPr lvl="1"/>
            <a:r>
              <a:rPr lang="en-US" sz="1200" b="1" dirty="0"/>
              <a:t>Use</a:t>
            </a:r>
            <a:r>
              <a:rPr lang="en-US" sz="1200" dirty="0"/>
              <a:t>: Assesses whether certain orbit types are more prone to success or failure.</a:t>
            </a:r>
          </a:p>
          <a:p>
            <a:pPr>
              <a:buNone/>
            </a:pPr>
            <a:r>
              <a:rPr lang="en-US" sz="1600" b="1" dirty="0"/>
              <a:t>5. Flight Number vs Orbit (Colored by Class)</a:t>
            </a:r>
          </a:p>
          <a:p>
            <a:pPr lvl="1"/>
            <a:r>
              <a:rPr lang="en-US" sz="1200" b="1" dirty="0"/>
              <a:t>Use</a:t>
            </a:r>
            <a:r>
              <a:rPr lang="en-US" sz="1200" dirty="0"/>
              <a:t>: Observes how orbit choice evolved over time and whether success improved.</a:t>
            </a:r>
          </a:p>
          <a:p>
            <a:pPr>
              <a:buNone/>
            </a:pPr>
            <a:r>
              <a:rPr lang="en-US" sz="1600" b="1" dirty="0"/>
              <a:t>6. Payload Mass vs Orbit (Colored by Class)</a:t>
            </a:r>
            <a:r>
              <a:rPr lang="en-US" sz="1600" dirty="0"/>
              <a:t>.</a:t>
            </a:r>
          </a:p>
          <a:p>
            <a:pPr lvl="1"/>
            <a:r>
              <a:rPr lang="en-US" sz="1200" b="1" dirty="0"/>
              <a:t>Use</a:t>
            </a:r>
            <a:r>
              <a:rPr lang="en-US" sz="1200" dirty="0"/>
              <a:t>: Helps determine which orbits accommodate heavier payloads successfully.</a:t>
            </a:r>
          </a:p>
          <a:p>
            <a:pPr>
              <a:buNone/>
            </a:pPr>
            <a:r>
              <a:rPr lang="en-US" sz="1600" b="1" dirty="0"/>
              <a:t>7. Yearly Launch Success Trend</a:t>
            </a:r>
          </a:p>
          <a:p>
            <a:pPr lvl="1"/>
            <a:r>
              <a:rPr lang="en-US" sz="1200" b="1" dirty="0"/>
              <a:t>Use</a:t>
            </a:r>
            <a:r>
              <a:rPr lang="en-US" sz="1200" dirty="0"/>
              <a:t>: Measures SpaceX’s improvement in launch reliability over time.</a:t>
            </a:r>
          </a:p>
          <a:p>
            <a:pPr lvl="1"/>
            <a:endParaRPr lang="en-US" sz="1200" dirty="0"/>
          </a:p>
          <a:p>
            <a:pPr marL="0" indent="0">
              <a:lnSpc>
                <a:spcPct val="100000"/>
              </a:lnSpc>
              <a:spcBef>
                <a:spcPts val="1400"/>
              </a:spcBef>
              <a:buNone/>
            </a:pPr>
            <a:r>
              <a:rPr lang="en-US" sz="1600" dirty="0">
                <a:solidFill>
                  <a:schemeClr val="accent3">
                    <a:lumMod val="25000"/>
                  </a:schemeClr>
                </a:solidFill>
                <a:latin typeface="Abadi" panose="020B0604020104020204" pitchFamily="34" charset="0"/>
                <a:hlinkClick r:id="rId3"/>
              </a:rPr>
              <a:t>https://github.com/linekardebu/firstRepo/blob/1f241587b65d99cc1c1ab3fe61d9c4a8a0109e9c/edadataviz.ipynb</a:t>
            </a: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253330"/>
            <a:ext cx="10515600" cy="5066019"/>
          </a:xfrm>
          <a:prstGeom prst="rect">
            <a:avLst/>
          </a:prstGeom>
        </p:spPr>
        <p:txBody>
          <a:bodyPr>
            <a:normAutofit fontScale="55000" lnSpcReduction="20000"/>
          </a:bodyPr>
          <a:lstStyle/>
          <a:p>
            <a:pPr>
              <a:buNone/>
            </a:pPr>
            <a:r>
              <a:rPr lang="en-US" dirty="0"/>
              <a:t>In the </a:t>
            </a:r>
            <a:r>
              <a:rPr lang="en-US" b="1" dirty="0"/>
              <a:t>Interactive Visual Analytics lab using Folium</a:t>
            </a:r>
            <a:r>
              <a:rPr lang="en-US" dirty="0"/>
              <a:t>, we created and added several types of map objects to enrich spatial understanding of SpaceX launch operations. Here’s a breakdown:</a:t>
            </a:r>
          </a:p>
          <a:p>
            <a:pPr>
              <a:buNone/>
            </a:pPr>
            <a:endParaRPr lang="en-US" dirty="0"/>
          </a:p>
          <a:p>
            <a:pPr>
              <a:buFont typeface="Wingdings" pitchFamily="2" charset="2"/>
              <a:buChar char="q"/>
            </a:pPr>
            <a:r>
              <a:rPr lang="en-US" b="1" dirty="0" err="1"/>
              <a:t>folium.Marker</a:t>
            </a:r>
            <a:r>
              <a:rPr lang="en-US" b="1" dirty="0"/>
              <a:t>: </a:t>
            </a:r>
            <a:r>
              <a:rPr lang="en-US" dirty="0"/>
              <a:t>Added standard pin-style markers for each </a:t>
            </a:r>
            <a:r>
              <a:rPr lang="en-US" b="1" dirty="0"/>
              <a:t>individual launch event</a:t>
            </a:r>
            <a:r>
              <a:rPr lang="en-US" dirty="0"/>
              <a:t>.</a:t>
            </a:r>
          </a:p>
          <a:p>
            <a:pPr lvl="1">
              <a:buFont typeface="Wingdings" pitchFamily="2" charset="2"/>
              <a:buChar char="§"/>
            </a:pPr>
            <a:r>
              <a:rPr lang="en-US" dirty="0"/>
              <a:t>To </a:t>
            </a:r>
            <a:r>
              <a:rPr lang="en-US" b="1" dirty="0"/>
              <a:t>mark the exact coordinates</a:t>
            </a:r>
            <a:r>
              <a:rPr lang="en-US" dirty="0"/>
              <a:t> of each launch.</a:t>
            </a:r>
          </a:p>
          <a:p>
            <a:pPr lvl="1">
              <a:buFont typeface="Wingdings" pitchFamily="2" charset="2"/>
              <a:buChar char="§"/>
            </a:pPr>
            <a:r>
              <a:rPr lang="en-US" dirty="0"/>
              <a:t>Used </a:t>
            </a:r>
            <a:r>
              <a:rPr lang="en-US" b="1" dirty="0"/>
              <a:t>color-coded icons</a:t>
            </a:r>
            <a:r>
              <a:rPr lang="en-US" dirty="0"/>
              <a:t>: 🟢 green for successful (Class=1), 🔴 red for failed launches (Class=0).</a:t>
            </a:r>
          </a:p>
          <a:p>
            <a:pPr lvl="1">
              <a:buFont typeface="Wingdings" pitchFamily="2" charset="2"/>
              <a:buChar char="§"/>
            </a:pPr>
            <a:r>
              <a:rPr lang="en-US" dirty="0"/>
              <a:t>Helped visualize </a:t>
            </a:r>
            <a:r>
              <a:rPr lang="en-US" b="1" dirty="0"/>
              <a:t>success patterns</a:t>
            </a:r>
            <a:r>
              <a:rPr lang="en-US" dirty="0"/>
              <a:t> across different launch sites.</a:t>
            </a:r>
          </a:p>
          <a:p>
            <a:pPr lvl="1">
              <a:buFont typeface="Wingdings" pitchFamily="2" charset="2"/>
              <a:buChar char="q"/>
            </a:pPr>
            <a:endParaRPr lang="en-US" dirty="0"/>
          </a:p>
          <a:p>
            <a:pPr>
              <a:buFont typeface="Wingdings" pitchFamily="2" charset="2"/>
              <a:buChar char="q"/>
            </a:pPr>
            <a:r>
              <a:rPr lang="en-US" b="1" dirty="0" err="1"/>
              <a:t>folium.Circle</a:t>
            </a:r>
            <a:r>
              <a:rPr lang="en-US" b="1" dirty="0"/>
              <a:t>: </a:t>
            </a:r>
            <a:r>
              <a:rPr lang="en-US" dirty="0"/>
              <a:t>Circular overlays drawn around each </a:t>
            </a:r>
            <a:r>
              <a:rPr lang="en-US" b="1" dirty="0"/>
              <a:t>launch site location</a:t>
            </a:r>
            <a:r>
              <a:rPr lang="en-US" dirty="0"/>
              <a:t>.</a:t>
            </a:r>
          </a:p>
          <a:p>
            <a:pPr lvl="1">
              <a:buFont typeface="Wingdings" pitchFamily="2" charset="2"/>
              <a:buChar char="§"/>
            </a:pPr>
            <a:r>
              <a:rPr lang="en-US" dirty="0"/>
              <a:t>To </a:t>
            </a:r>
            <a:r>
              <a:rPr lang="en-US" b="1" dirty="0"/>
              <a:t>highlight and group</a:t>
            </a:r>
            <a:r>
              <a:rPr lang="en-US" dirty="0"/>
              <a:t> launch sites visually on the map.</a:t>
            </a:r>
          </a:p>
          <a:p>
            <a:pPr lvl="1">
              <a:buFont typeface="Wingdings" pitchFamily="2" charset="2"/>
              <a:buChar char="§"/>
            </a:pPr>
            <a:r>
              <a:rPr lang="en-US" dirty="0"/>
              <a:t>Enhanced site visibility, especially when zoomed out.</a:t>
            </a:r>
          </a:p>
          <a:p>
            <a:pPr lvl="1">
              <a:buFont typeface="Wingdings" pitchFamily="2" charset="2"/>
              <a:buChar char="q"/>
            </a:pPr>
            <a:endParaRPr lang="en-US" dirty="0"/>
          </a:p>
          <a:p>
            <a:pPr>
              <a:buFont typeface="Wingdings" pitchFamily="2" charset="2"/>
              <a:buChar char="q"/>
            </a:pPr>
            <a:r>
              <a:rPr lang="en-US" b="1" dirty="0" err="1"/>
              <a:t>folium.PolyLine</a:t>
            </a:r>
            <a:r>
              <a:rPr lang="en-US" b="1" dirty="0"/>
              <a:t>: </a:t>
            </a:r>
            <a:r>
              <a:rPr lang="en-US" dirty="0"/>
              <a:t>Lines connecting </a:t>
            </a:r>
            <a:r>
              <a:rPr lang="en-US" b="1" dirty="0"/>
              <a:t>launch sites</a:t>
            </a:r>
            <a:r>
              <a:rPr lang="en-US" dirty="0"/>
              <a:t> to various </a:t>
            </a:r>
            <a:r>
              <a:rPr lang="en-US" b="1" dirty="0"/>
              <a:t>proximities</a:t>
            </a:r>
            <a:r>
              <a:rPr lang="en-US" dirty="0"/>
              <a:t>: Nearest </a:t>
            </a:r>
            <a:r>
              <a:rPr lang="en-US" b="1" dirty="0"/>
              <a:t>coastline, Highway, Railway &amp; City</a:t>
            </a:r>
            <a:endParaRPr lang="en-US" dirty="0"/>
          </a:p>
          <a:p>
            <a:pPr lvl="1">
              <a:buFont typeface="Wingdings" pitchFamily="2" charset="2"/>
              <a:buChar char="§"/>
            </a:pPr>
            <a:r>
              <a:rPr lang="en-US" dirty="0"/>
              <a:t>To analyze how </a:t>
            </a:r>
            <a:r>
              <a:rPr lang="en-US" b="1" dirty="0"/>
              <a:t>proximity to infrastructure or geography</a:t>
            </a:r>
            <a:r>
              <a:rPr lang="en-US" dirty="0"/>
              <a:t> could affect site selection or success rates.</a:t>
            </a:r>
          </a:p>
          <a:p>
            <a:pPr lvl="1">
              <a:buFont typeface="Wingdings" pitchFamily="2" charset="2"/>
              <a:buChar char="§"/>
            </a:pPr>
            <a:r>
              <a:rPr lang="en-US" dirty="0"/>
              <a:t>Visually connected spatial relationships between launch points and surrounding features.</a:t>
            </a:r>
          </a:p>
          <a:p>
            <a:pPr lvl="1">
              <a:buFont typeface="Wingdings" pitchFamily="2" charset="2"/>
              <a:buChar char="q"/>
            </a:pPr>
            <a:endParaRPr lang="en-US" dirty="0"/>
          </a:p>
          <a:p>
            <a:pPr>
              <a:buFont typeface="Wingdings" pitchFamily="2" charset="2"/>
              <a:buChar char="q"/>
            </a:pPr>
            <a:r>
              <a:rPr lang="en-US" b="1" dirty="0" err="1"/>
              <a:t>folium.features.DivIcon</a:t>
            </a:r>
            <a:r>
              <a:rPr lang="en-US" b="1" dirty="0"/>
              <a:t>: </a:t>
            </a:r>
            <a:r>
              <a:rPr lang="en-US" dirty="0"/>
              <a:t>Custom HTML-based icons showing </a:t>
            </a:r>
            <a:r>
              <a:rPr lang="en-US" b="1" dirty="0"/>
              <a:t>distance in kilometers</a:t>
            </a:r>
            <a:r>
              <a:rPr lang="en-US" dirty="0"/>
              <a:t> near proximity markers.</a:t>
            </a:r>
          </a:p>
          <a:p>
            <a:pPr lvl="1">
              <a:buFont typeface="Wingdings" pitchFamily="2" charset="2"/>
              <a:buChar char="§"/>
            </a:pPr>
            <a:r>
              <a:rPr lang="en-US" dirty="0"/>
              <a:t>To </a:t>
            </a:r>
            <a:r>
              <a:rPr lang="en-US" b="1" dirty="0"/>
              <a:t>display calculated distances</a:t>
            </a:r>
            <a:r>
              <a:rPr lang="en-US" dirty="0"/>
              <a:t> (e.g., to coast or city) directly on the map.</a:t>
            </a:r>
          </a:p>
          <a:p>
            <a:pPr lvl="1">
              <a:buFont typeface="Wingdings" pitchFamily="2" charset="2"/>
              <a:buChar char="§"/>
            </a:pPr>
            <a:r>
              <a:rPr lang="en-US" dirty="0"/>
              <a:t>Enabled users to interpret spatial proximity without checking separate tables or charts.</a:t>
            </a:r>
          </a:p>
          <a:p>
            <a:pPr lvl="1"/>
            <a:endParaRPr lang="en-US" dirty="0"/>
          </a:p>
          <a:p>
            <a:pPr marL="0" indent="0">
              <a:lnSpc>
                <a:spcPct val="100000"/>
              </a:lnSpc>
              <a:spcBef>
                <a:spcPts val="1400"/>
              </a:spcBef>
              <a:buNone/>
            </a:pPr>
            <a:r>
              <a:rPr lang="en-US" sz="2900" dirty="0">
                <a:solidFill>
                  <a:schemeClr val="accent3">
                    <a:lumMod val="25000"/>
                  </a:schemeClr>
                </a:solidFill>
                <a:latin typeface="Abadi" panose="020B0604020104020204" pitchFamily="34" charset="0"/>
                <a:hlinkClick r:id="rId3"/>
              </a:rPr>
              <a:t>https://github.com/linekardebu/firstRepo/blob/36fc67ee4e92ad2b1a166c8f098497290d43851e/lab_jupyter_launch_site_location.ipynb</a:t>
            </a:r>
            <a:endParaRPr lang="en-US" sz="29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pic>
        <p:nvPicPr>
          <p:cNvPr id="6" name="Picture 5" descr="A screenshot of a graph&#10;&#10;AI-generated content may be incorrect.">
            <a:extLst>
              <a:ext uri="{FF2B5EF4-FFF2-40B4-BE49-F238E27FC236}">
                <a16:creationId xmlns:a16="http://schemas.microsoft.com/office/drawing/2014/main" id="{08C74A1C-53C6-A815-327C-18F58EDDAF92}"/>
              </a:ext>
            </a:extLst>
          </p:cNvPr>
          <p:cNvPicPr>
            <a:picLocks noChangeAspect="1"/>
          </p:cNvPicPr>
          <p:nvPr/>
        </p:nvPicPr>
        <p:blipFill>
          <a:blip r:embed="rId3"/>
          <a:stretch>
            <a:fillRect/>
          </a:stretch>
        </p:blipFill>
        <p:spPr>
          <a:xfrm>
            <a:off x="770011" y="1380264"/>
            <a:ext cx="10905122" cy="5210541"/>
          </a:xfrm>
          <a:prstGeom prst="rect">
            <a:avLst/>
          </a:prstGeom>
        </p:spPr>
      </p:pic>
    </p:spTree>
    <p:extLst>
      <p:ext uri="{BB962C8B-B14F-4D97-AF65-F5344CB8AC3E}">
        <p14:creationId xmlns:p14="http://schemas.microsoft.com/office/powerpoint/2010/main" val="3345327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a:extLst>
            <a:ext uri="{FF2B5EF4-FFF2-40B4-BE49-F238E27FC236}">
              <a16:creationId xmlns:a16="http://schemas.microsoft.com/office/drawing/2014/main" id="{6E7AC2CF-38F5-6C51-660C-18DBF5BAE38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41E9ADA-7209-50E1-30E3-06AC7C5732C5}"/>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BEFEB86B-C096-20C9-6FBB-2A9F62711622}"/>
              </a:ext>
            </a:extLst>
          </p:cNvPr>
          <p:cNvSpPr>
            <a:spLocks noGrp="1"/>
          </p:cNvSpPr>
          <p:nvPr>
            <p:ph idx="4294967295"/>
          </p:nvPr>
        </p:nvSpPr>
        <p:spPr>
          <a:xfrm>
            <a:off x="1031267" y="1544658"/>
            <a:ext cx="9745589" cy="4882553"/>
          </a:xfrm>
          <a:prstGeom prst="rect">
            <a:avLst/>
          </a:prstGeom>
        </p:spPr>
        <p:txBody>
          <a:bodyPr vert="horz" lIns="91440" tIns="45720" rIns="91440" bIns="45720" rtlCol="0" anchor="t">
            <a:normAutofit fontScale="62500" lnSpcReduction="20000"/>
          </a:bodyPr>
          <a:lstStyle/>
          <a:p>
            <a:pPr>
              <a:buFont typeface="Wingdings" pitchFamily="2" charset="2"/>
              <a:buChar char="q"/>
            </a:pPr>
            <a:r>
              <a:rPr lang="en-US" b="1" dirty="0"/>
              <a:t>Pie Chart (success-pie-chart)</a:t>
            </a:r>
            <a:r>
              <a:rPr lang="en-US" dirty="0"/>
              <a:t>:</a:t>
            </a:r>
          </a:p>
          <a:p>
            <a:pPr lvl="1">
              <a:buFont typeface="Wingdings" pitchFamily="2" charset="2"/>
              <a:buChar char="§"/>
            </a:pPr>
            <a:r>
              <a:rPr lang="en-US" dirty="0"/>
              <a:t>Displays </a:t>
            </a:r>
            <a:r>
              <a:rPr lang="en-US" b="1" dirty="0"/>
              <a:t>total successful launches for each site</a:t>
            </a:r>
            <a:r>
              <a:rPr lang="en-US" dirty="0"/>
              <a:t> when "All Sites" is selected.</a:t>
            </a:r>
          </a:p>
          <a:p>
            <a:pPr lvl="1">
              <a:buFont typeface="Wingdings" pitchFamily="2" charset="2"/>
              <a:buChar char="§"/>
            </a:pPr>
            <a:r>
              <a:rPr lang="en-US" dirty="0"/>
              <a:t>Displays </a:t>
            </a:r>
            <a:r>
              <a:rPr lang="en-US" b="1" dirty="0"/>
              <a:t>success vs. failure counts</a:t>
            </a:r>
            <a:r>
              <a:rPr lang="en-US" dirty="0"/>
              <a:t> for a </a:t>
            </a:r>
            <a:r>
              <a:rPr lang="en-US" b="1" dirty="0"/>
              <a:t>specific site</a:t>
            </a:r>
            <a:r>
              <a:rPr lang="en-US" dirty="0"/>
              <a:t> when that site is selected from the dropdown.</a:t>
            </a:r>
          </a:p>
          <a:p>
            <a:pPr lvl="1">
              <a:buFont typeface="Wingdings" pitchFamily="2" charset="2"/>
              <a:buChar char="§"/>
            </a:pPr>
            <a:endParaRPr lang="en-US" dirty="0"/>
          </a:p>
          <a:p>
            <a:pPr>
              <a:buFont typeface="Wingdings" pitchFamily="2" charset="2"/>
              <a:buChar char="q"/>
            </a:pPr>
            <a:r>
              <a:rPr lang="en-US" b="1" dirty="0"/>
              <a:t>Scatter Plot (success-payload-scatter-chart)</a:t>
            </a:r>
            <a:r>
              <a:rPr lang="en-US" dirty="0"/>
              <a:t>:</a:t>
            </a:r>
          </a:p>
          <a:p>
            <a:pPr lvl="1">
              <a:buFont typeface="Wingdings" pitchFamily="2" charset="2"/>
              <a:buChar char="§"/>
            </a:pPr>
            <a:r>
              <a:rPr lang="en-US" dirty="0"/>
              <a:t>Shows the </a:t>
            </a:r>
            <a:r>
              <a:rPr lang="en-US" b="1" dirty="0"/>
              <a:t>correlation between payload mass and launch success</a:t>
            </a:r>
            <a:r>
              <a:rPr lang="en-US" dirty="0"/>
              <a:t>.</a:t>
            </a:r>
          </a:p>
          <a:p>
            <a:pPr lvl="1">
              <a:buFont typeface="Wingdings" pitchFamily="2" charset="2"/>
              <a:buChar char="§"/>
            </a:pPr>
            <a:r>
              <a:rPr lang="en-US" dirty="0"/>
              <a:t>Colored by </a:t>
            </a:r>
            <a:r>
              <a:rPr lang="en-US" b="1" dirty="0"/>
              <a:t>Booster Version Category</a:t>
            </a:r>
            <a:r>
              <a:rPr lang="en-US" dirty="0"/>
              <a:t> for additional insight.</a:t>
            </a:r>
          </a:p>
          <a:p>
            <a:pPr lvl="1">
              <a:buFont typeface="Wingdings" pitchFamily="2" charset="2"/>
              <a:buChar char="§"/>
            </a:pPr>
            <a:r>
              <a:rPr lang="en-US" dirty="0"/>
              <a:t>Dynamically updates based on </a:t>
            </a:r>
            <a:r>
              <a:rPr lang="en-US" b="1" dirty="0"/>
              <a:t>launch site selection</a:t>
            </a:r>
            <a:r>
              <a:rPr lang="en-US" dirty="0"/>
              <a:t> and </a:t>
            </a:r>
            <a:r>
              <a:rPr lang="en-US" b="1" dirty="0"/>
              <a:t>payload range</a:t>
            </a:r>
            <a:r>
              <a:rPr lang="en-US" dirty="0"/>
              <a:t>.</a:t>
            </a:r>
          </a:p>
          <a:p>
            <a:pPr lvl="1">
              <a:buFont typeface="Wingdings" pitchFamily="2" charset="2"/>
              <a:buChar char="§"/>
            </a:pPr>
            <a:endParaRPr lang="en-US" dirty="0"/>
          </a:p>
          <a:p>
            <a:pPr>
              <a:buFont typeface="Wingdings" pitchFamily="2" charset="2"/>
              <a:buChar char="q"/>
            </a:pPr>
            <a:r>
              <a:rPr lang="en-US" b="1" dirty="0"/>
              <a:t>Dropdown Menu (site-dropdown)</a:t>
            </a:r>
            <a:r>
              <a:rPr lang="en-US" dirty="0"/>
              <a:t>:</a:t>
            </a:r>
          </a:p>
          <a:p>
            <a:pPr lvl="1">
              <a:buFont typeface="Wingdings" pitchFamily="2" charset="2"/>
              <a:buChar char="§"/>
            </a:pPr>
            <a:r>
              <a:rPr lang="en-US" dirty="0"/>
              <a:t>Enables selection of a specific launch site or "All Sites".</a:t>
            </a:r>
          </a:p>
          <a:p>
            <a:pPr lvl="1">
              <a:buFont typeface="Wingdings" pitchFamily="2" charset="2"/>
              <a:buChar char="§"/>
            </a:pPr>
            <a:r>
              <a:rPr lang="en-US" dirty="0"/>
              <a:t>Drives the dynamic content in both the pie chart and the scatter plot.</a:t>
            </a:r>
          </a:p>
          <a:p>
            <a:pPr lvl="1">
              <a:buFont typeface="Wingdings" pitchFamily="2" charset="2"/>
              <a:buChar char="§"/>
            </a:pPr>
            <a:endParaRPr lang="en-US" dirty="0"/>
          </a:p>
          <a:p>
            <a:pPr>
              <a:buFont typeface="Wingdings" pitchFamily="2" charset="2"/>
              <a:buChar char="q"/>
            </a:pPr>
            <a:r>
              <a:rPr lang="en-US" b="1" dirty="0"/>
              <a:t>Range Slider (payload-slider)</a:t>
            </a:r>
            <a:r>
              <a:rPr lang="en-US" dirty="0"/>
              <a:t>:</a:t>
            </a:r>
          </a:p>
          <a:p>
            <a:pPr lvl="1">
              <a:buFont typeface="Wingdings" pitchFamily="2" charset="2"/>
              <a:buChar char="§"/>
            </a:pPr>
            <a:r>
              <a:rPr lang="en-US" dirty="0"/>
              <a:t>Lets users filter data by selecting a range of payload mass (in kilograms).</a:t>
            </a:r>
          </a:p>
          <a:p>
            <a:pPr lvl="1">
              <a:buFont typeface="Wingdings" pitchFamily="2" charset="2"/>
              <a:buChar char="§"/>
            </a:pPr>
            <a:r>
              <a:rPr lang="en-US" dirty="0"/>
              <a:t>Affects the data displayed in the scatter plot.</a:t>
            </a:r>
          </a:p>
          <a:p>
            <a:pPr lvl="1">
              <a:buFont typeface="Wingdings" pitchFamily="2" charset="2"/>
              <a:buChar char="§"/>
            </a:pPr>
            <a:endParaRPr lang="en-US" dirty="0"/>
          </a:p>
          <a:p>
            <a:pPr marL="0" indent="0">
              <a:buNone/>
            </a:pPr>
            <a:r>
              <a:rPr lang="en-US" dirty="0">
                <a:hlinkClick r:id="rId3"/>
              </a:rPr>
              <a:t>https://github.com/linekardebu/firstRepo/blob/22202ad66e03875c649624c0959e857d2cdd0bfe/spacex-dash-app.py</a:t>
            </a:r>
            <a:endParaRPr lang="en-US" dirty="0"/>
          </a:p>
          <a:p>
            <a:endParaRPr lang="en-US" dirty="0"/>
          </a:p>
        </p:txBody>
      </p:sp>
      <p:sp>
        <p:nvSpPr>
          <p:cNvPr id="3" name="Title 1">
            <a:extLst>
              <a:ext uri="{FF2B5EF4-FFF2-40B4-BE49-F238E27FC236}">
                <a16:creationId xmlns:a16="http://schemas.microsoft.com/office/drawing/2014/main" id="{6F16696E-823D-6544-548B-91B252AA8AA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42630109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63132" y="1253330"/>
            <a:ext cx="11528868" cy="5604669"/>
          </a:xfrm>
          <a:prstGeom prst="rect">
            <a:avLst/>
          </a:prstGeom>
        </p:spPr>
        <p:txBody>
          <a:bodyPr>
            <a:normAutofit fontScale="92500" lnSpcReduction="10000"/>
          </a:bodyPr>
          <a:lstStyle/>
          <a:p>
            <a:pPr>
              <a:buNone/>
            </a:pPr>
            <a:r>
              <a:rPr lang="en-US" sz="1300" b="1" dirty="0"/>
              <a:t>Model Development Summary</a:t>
            </a:r>
          </a:p>
          <a:p>
            <a:pPr>
              <a:buNone/>
            </a:pPr>
            <a:r>
              <a:rPr lang="en-US" sz="1300" b="1" dirty="0"/>
              <a:t>Step 1: Data Preprocessing</a:t>
            </a:r>
          </a:p>
          <a:p>
            <a:pPr lvl="1"/>
            <a:r>
              <a:rPr lang="en-US" sz="1300" dirty="0"/>
              <a:t>Used </a:t>
            </a:r>
            <a:r>
              <a:rPr lang="en-US" sz="1300" dirty="0" err="1"/>
              <a:t>OneHotEncoder</a:t>
            </a:r>
            <a:r>
              <a:rPr lang="en-US" sz="1300" dirty="0"/>
              <a:t> for categorical variables like launch site and booster version.</a:t>
            </a:r>
          </a:p>
          <a:p>
            <a:pPr lvl="1"/>
            <a:r>
              <a:rPr lang="en-US" sz="1300" dirty="0"/>
              <a:t>Applied </a:t>
            </a:r>
            <a:r>
              <a:rPr lang="en-US" sz="1300" dirty="0" err="1"/>
              <a:t>StandardScaler</a:t>
            </a:r>
            <a:r>
              <a:rPr lang="en-US" sz="1300" dirty="0"/>
              <a:t> for feature normalization.</a:t>
            </a:r>
          </a:p>
          <a:p>
            <a:pPr lvl="1"/>
            <a:r>
              <a:rPr lang="en-US" sz="1300" dirty="0"/>
              <a:t>Split data into training and testing sets using </a:t>
            </a:r>
            <a:r>
              <a:rPr lang="en-US" sz="1300" dirty="0" err="1"/>
              <a:t>train_test_split</a:t>
            </a:r>
            <a:r>
              <a:rPr lang="en-US" sz="1300" dirty="0"/>
              <a:t>.</a:t>
            </a:r>
          </a:p>
          <a:p>
            <a:pPr>
              <a:buNone/>
            </a:pPr>
            <a:r>
              <a:rPr lang="en-US" sz="1300" b="1" dirty="0"/>
              <a:t>Step 2: Model Building</a:t>
            </a:r>
          </a:p>
          <a:p>
            <a:pPr lvl="1">
              <a:buNone/>
            </a:pPr>
            <a:r>
              <a:rPr lang="en-US" sz="1300" dirty="0"/>
              <a:t>Four classification algorithms were trained: </a:t>
            </a:r>
            <a:r>
              <a:rPr lang="en-US" sz="1300" b="1" dirty="0"/>
              <a:t>Logistic Regression, Support Vector Machine (SVM), Decision Tree Classifier &amp; K-Nearest Neighbors (KNN)</a:t>
            </a:r>
            <a:endParaRPr lang="en-US" sz="1300" dirty="0"/>
          </a:p>
          <a:p>
            <a:pPr lvl="1"/>
            <a:r>
              <a:rPr lang="en-US" sz="1300" dirty="0"/>
              <a:t>Each model was trained using the processed features to predict launch success.</a:t>
            </a:r>
          </a:p>
          <a:p>
            <a:pPr>
              <a:buNone/>
            </a:pPr>
            <a:r>
              <a:rPr lang="en-US" sz="1300" b="1" dirty="0"/>
              <a:t>Step 3: Evaluation</a:t>
            </a:r>
          </a:p>
          <a:p>
            <a:pPr lvl="1">
              <a:buNone/>
            </a:pPr>
            <a:r>
              <a:rPr lang="en-US" sz="1300" dirty="0"/>
              <a:t>Models were evaluated using:</a:t>
            </a:r>
          </a:p>
          <a:p>
            <a:pPr lvl="1"/>
            <a:r>
              <a:rPr lang="en-US" sz="1300" b="1" dirty="0"/>
              <a:t>Accuracy Score</a:t>
            </a:r>
            <a:endParaRPr lang="en-US" sz="1300" dirty="0"/>
          </a:p>
          <a:p>
            <a:pPr lvl="1"/>
            <a:r>
              <a:rPr lang="en-US" sz="1300" b="1" dirty="0"/>
              <a:t>Confusion Matrix</a:t>
            </a:r>
            <a:endParaRPr lang="en-US" sz="1300" dirty="0"/>
          </a:p>
          <a:p>
            <a:pPr lvl="1"/>
            <a:r>
              <a:rPr lang="en-US" sz="1300" b="1" dirty="0"/>
              <a:t>Classification Report (Precision, Recall, F1-score)</a:t>
            </a:r>
            <a:endParaRPr lang="en-US" sz="1300" dirty="0"/>
          </a:p>
          <a:p>
            <a:pPr>
              <a:buNone/>
            </a:pPr>
            <a:r>
              <a:rPr lang="en-US" sz="1300" b="1" dirty="0"/>
              <a:t>Step 4: Hyperparameter Tuning</a:t>
            </a:r>
          </a:p>
          <a:p>
            <a:pPr lvl="1">
              <a:buNone/>
            </a:pPr>
            <a:r>
              <a:rPr lang="en-US" sz="1300" dirty="0"/>
              <a:t>Used GridSearchCV to tune:</a:t>
            </a:r>
          </a:p>
          <a:p>
            <a:pPr lvl="1"/>
            <a:r>
              <a:rPr lang="en-US" sz="1300" dirty="0"/>
              <a:t>C and kernel for SVM</a:t>
            </a:r>
          </a:p>
          <a:p>
            <a:pPr lvl="1"/>
            <a:r>
              <a:rPr lang="en-US" sz="1300" dirty="0" err="1"/>
              <a:t>max_depth</a:t>
            </a:r>
            <a:r>
              <a:rPr lang="en-US" sz="1300" dirty="0"/>
              <a:t> for Decision Trees</a:t>
            </a:r>
          </a:p>
          <a:p>
            <a:pPr lvl="1"/>
            <a:r>
              <a:rPr lang="en-US" sz="1300" dirty="0" err="1"/>
              <a:t>n_neighbors</a:t>
            </a:r>
            <a:r>
              <a:rPr lang="en-US" sz="1300" dirty="0"/>
              <a:t> for KNN</a:t>
            </a:r>
          </a:p>
          <a:p>
            <a:pPr>
              <a:buNone/>
            </a:pPr>
            <a:r>
              <a:rPr lang="en-US" sz="1300" b="1" dirty="0"/>
              <a:t>Step 5: Best Model Selection</a:t>
            </a:r>
          </a:p>
          <a:p>
            <a:pPr lvl="1"/>
            <a:r>
              <a:rPr lang="en-US" sz="1300" dirty="0"/>
              <a:t>Compared performance metrics across all models.</a:t>
            </a:r>
          </a:p>
          <a:p>
            <a:pPr lvl="1"/>
            <a:r>
              <a:rPr lang="en-US" sz="1300" b="1" dirty="0"/>
              <a:t>Support Vector Machine (SVM)</a:t>
            </a:r>
            <a:r>
              <a:rPr lang="en-US" sz="1300" dirty="0"/>
              <a:t> with optimal hyperparameters gave the best </a:t>
            </a:r>
            <a:r>
              <a:rPr lang="en-US" sz="1300" b="1" dirty="0"/>
              <a:t>accuracy</a:t>
            </a:r>
            <a:r>
              <a:rPr lang="en-US" sz="1300" dirty="0"/>
              <a:t> and </a:t>
            </a:r>
            <a:r>
              <a:rPr lang="en-US" sz="1300" b="1" dirty="0"/>
              <a:t>balanced performance</a:t>
            </a:r>
            <a:r>
              <a:rPr lang="en-US" sz="1300" dirty="0"/>
              <a:t>.</a:t>
            </a:r>
            <a:endParaRPr lang="en-US" sz="1200" dirty="0"/>
          </a:p>
          <a:p>
            <a:pPr marL="0" indent="0">
              <a:lnSpc>
                <a:spcPct val="100000"/>
              </a:lnSpc>
              <a:spcBef>
                <a:spcPts val="1400"/>
              </a:spcBef>
              <a:buNone/>
            </a:pPr>
            <a:r>
              <a:rPr lang="en-US" sz="1600" dirty="0">
                <a:solidFill>
                  <a:schemeClr val="accent3">
                    <a:lumMod val="25000"/>
                  </a:schemeClr>
                </a:solidFill>
                <a:latin typeface="Abadi" panose="020B0604020104020204" pitchFamily="34" charset="0"/>
                <a:hlinkClick r:id="rId3"/>
              </a:rPr>
              <a:t>https://github.com/linekardebu/firstRepo/blob/4f9635b222a7ccbb009fe0e8208d53ea3c11eb9a/SpaceX_Machine%20Learning%20Prediction_Part_5.ipynb</a:t>
            </a:r>
            <a:endParaRPr lang="en-US" sz="1600" dirty="0">
              <a:solidFill>
                <a:schemeClr val="accent3">
                  <a:lumMod val="25000"/>
                </a:schemeClr>
              </a:solidFill>
              <a:latin typeface="Abadi" panose="020B0604020104020204" pitchFamily="34" charset="0"/>
            </a:endParaRPr>
          </a:p>
          <a:p>
            <a:pPr>
              <a:lnSpc>
                <a:spcPct val="100000"/>
              </a:lnSpc>
              <a:spcBef>
                <a:spcPts val="1400"/>
              </a:spcBef>
            </a:pPr>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237322"/>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6" name="Picture 5" descr="A screenshot of a graph&#10;&#10;AI-generated content may be incorrect.">
            <a:extLst>
              <a:ext uri="{FF2B5EF4-FFF2-40B4-BE49-F238E27FC236}">
                <a16:creationId xmlns:a16="http://schemas.microsoft.com/office/drawing/2014/main" id="{0D4CB34E-ADCE-1624-AC31-01C1B3C667DC}"/>
              </a:ext>
            </a:extLst>
          </p:cNvPr>
          <p:cNvPicPr>
            <a:picLocks noChangeAspect="1"/>
          </p:cNvPicPr>
          <p:nvPr/>
        </p:nvPicPr>
        <p:blipFill>
          <a:blip r:embed="rId4"/>
          <a:stretch>
            <a:fillRect/>
          </a:stretch>
        </p:blipFill>
        <p:spPr>
          <a:xfrm>
            <a:off x="980737" y="1769423"/>
            <a:ext cx="10694396" cy="4821382"/>
          </a:xfrm>
          <a:prstGeom prst="rect">
            <a:avLst/>
          </a:prstGeom>
        </p:spPr>
      </p:pic>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a:extLst>
            <a:ext uri="{FF2B5EF4-FFF2-40B4-BE49-F238E27FC236}">
              <a16:creationId xmlns:a16="http://schemas.microsoft.com/office/drawing/2014/main" id="{13BF41DC-147B-AEDF-63B5-C8E408C5F7DF}"/>
            </a:ext>
          </a:extLst>
        </p:cNvPr>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55BBF1A-F628-5D42-CD19-3AF22FC9614F}"/>
              </a:ext>
            </a:extLst>
          </p:cNvPr>
          <p:cNvSpPr txBox="1">
            <a:spLocks/>
          </p:cNvSpPr>
          <p:nvPr/>
        </p:nvSpPr>
        <p:spPr>
          <a:xfrm>
            <a:off x="766976" y="1324614"/>
            <a:ext cx="97040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r>
              <a:rPr lang="en-US" sz="1800" dirty="0"/>
              <a:t>Decision Tree Confusion Matrix				KNN Confusion Matrix</a:t>
            </a:r>
          </a:p>
          <a:p>
            <a:pPr marL="457200" lvl="1" indent="0">
              <a:buNone/>
            </a:pPr>
            <a:endParaRPr lang="en-US" sz="1800" dirty="0"/>
          </a:p>
        </p:txBody>
      </p:sp>
      <p:sp>
        <p:nvSpPr>
          <p:cNvPr id="4" name="Slide Number Placeholder 3">
            <a:extLst>
              <a:ext uri="{FF2B5EF4-FFF2-40B4-BE49-F238E27FC236}">
                <a16:creationId xmlns:a16="http://schemas.microsoft.com/office/drawing/2014/main" id="{9D5E7CC4-B65F-187C-645D-DDD2ABEBF561}"/>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481C8B98-7177-E605-D001-C1D5A24C51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
        <p:nvSpPr>
          <p:cNvPr id="2" name="TextBox 1">
            <a:extLst>
              <a:ext uri="{FF2B5EF4-FFF2-40B4-BE49-F238E27FC236}">
                <a16:creationId xmlns:a16="http://schemas.microsoft.com/office/drawing/2014/main" id="{8BB6C090-737C-37FA-3158-5437A48BFE3E}"/>
              </a:ext>
            </a:extLst>
          </p:cNvPr>
          <p:cNvSpPr txBox="1"/>
          <p:nvPr/>
        </p:nvSpPr>
        <p:spPr>
          <a:xfrm>
            <a:off x="6080166" y="2576945"/>
            <a:ext cx="184731" cy="369332"/>
          </a:xfrm>
          <a:prstGeom prst="rect">
            <a:avLst/>
          </a:prstGeom>
          <a:noFill/>
        </p:spPr>
        <p:txBody>
          <a:bodyPr wrap="none" rtlCol="0">
            <a:spAutoFit/>
          </a:bodyPr>
          <a:lstStyle/>
          <a:p>
            <a:endParaRPr lang="en-US" dirty="0"/>
          </a:p>
        </p:txBody>
      </p:sp>
      <p:sp>
        <p:nvSpPr>
          <p:cNvPr id="5" name="TextBox 4">
            <a:extLst>
              <a:ext uri="{FF2B5EF4-FFF2-40B4-BE49-F238E27FC236}">
                <a16:creationId xmlns:a16="http://schemas.microsoft.com/office/drawing/2014/main" id="{60DBE833-A9CA-8476-A32D-B5133C8FED5B}"/>
              </a:ext>
            </a:extLst>
          </p:cNvPr>
          <p:cNvSpPr txBox="1"/>
          <p:nvPr/>
        </p:nvSpPr>
        <p:spPr>
          <a:xfrm>
            <a:off x="3325091" y="3978234"/>
            <a:ext cx="184731" cy="369332"/>
          </a:xfrm>
          <a:prstGeom prst="rect">
            <a:avLst/>
          </a:prstGeom>
          <a:noFill/>
        </p:spPr>
        <p:txBody>
          <a:bodyPr wrap="none" rtlCol="0">
            <a:spAutoFit/>
          </a:bodyPr>
          <a:lstStyle/>
          <a:p>
            <a:endParaRPr lang="en-US" dirty="0"/>
          </a:p>
        </p:txBody>
      </p:sp>
      <p:pic>
        <p:nvPicPr>
          <p:cNvPr id="3" name="Picture 2">
            <a:extLst>
              <a:ext uri="{FF2B5EF4-FFF2-40B4-BE49-F238E27FC236}">
                <a16:creationId xmlns:a16="http://schemas.microsoft.com/office/drawing/2014/main" id="{E13CD6A8-DACC-2307-D6CA-3AA4D3597B31}"/>
              </a:ext>
            </a:extLst>
          </p:cNvPr>
          <p:cNvPicPr>
            <a:picLocks noChangeAspect="1"/>
          </p:cNvPicPr>
          <p:nvPr/>
        </p:nvPicPr>
        <p:blipFill>
          <a:blip r:embed="rId4"/>
          <a:stretch>
            <a:fillRect/>
          </a:stretch>
        </p:blipFill>
        <p:spPr>
          <a:xfrm>
            <a:off x="837366" y="2351314"/>
            <a:ext cx="4608662" cy="3265049"/>
          </a:xfrm>
          <a:prstGeom prst="rect">
            <a:avLst/>
          </a:prstGeom>
        </p:spPr>
      </p:pic>
      <p:pic>
        <p:nvPicPr>
          <p:cNvPr id="9" name="Picture 8">
            <a:extLst>
              <a:ext uri="{FF2B5EF4-FFF2-40B4-BE49-F238E27FC236}">
                <a16:creationId xmlns:a16="http://schemas.microsoft.com/office/drawing/2014/main" id="{DE586847-CA04-05A7-ECAB-C241CA30063E}"/>
              </a:ext>
            </a:extLst>
          </p:cNvPr>
          <p:cNvPicPr>
            <a:picLocks noChangeAspect="1"/>
          </p:cNvPicPr>
          <p:nvPr/>
        </p:nvPicPr>
        <p:blipFill>
          <a:blip r:embed="rId5"/>
          <a:stretch>
            <a:fillRect/>
          </a:stretch>
        </p:blipFill>
        <p:spPr>
          <a:xfrm>
            <a:off x="6262561" y="2351314"/>
            <a:ext cx="4547099" cy="3395843"/>
          </a:xfrm>
          <a:prstGeom prst="rect">
            <a:avLst/>
          </a:prstGeom>
        </p:spPr>
      </p:pic>
    </p:spTree>
    <p:extLst>
      <p:ext uri="{BB962C8B-B14F-4D97-AF65-F5344CB8AC3E}">
        <p14:creationId xmlns:p14="http://schemas.microsoft.com/office/powerpoint/2010/main" val="20810205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45149" y="3984296"/>
            <a:ext cx="9965323" cy="2335054"/>
          </a:xfrm>
          <a:prstGeom prst="rect">
            <a:avLst/>
          </a:prstGeom>
        </p:spPr>
        <p:txBody>
          <a:bodyPr>
            <a:normAutofit lnSpcReduction="10000"/>
          </a:bodyPr>
          <a:lstStyle/>
          <a:p>
            <a:pPr>
              <a:buNone/>
            </a:pPr>
            <a:r>
              <a:rPr lang="en-US" sz="1600" dirty="0"/>
              <a:t>This scatter plot helps us:</a:t>
            </a:r>
          </a:p>
          <a:p>
            <a:pPr>
              <a:buNone/>
            </a:pPr>
            <a:endParaRPr lang="en-US" sz="1600" dirty="0"/>
          </a:p>
          <a:p>
            <a:pPr>
              <a:buFont typeface="Arial" panose="020B0604020202020204" pitchFamily="34" charset="0"/>
              <a:buChar char="•"/>
            </a:pPr>
            <a:r>
              <a:rPr lang="en-US" sz="1600" b="1" dirty="0"/>
              <a:t>Visually compare launch success rates</a:t>
            </a:r>
            <a:r>
              <a:rPr lang="en-US" sz="1600" dirty="0"/>
              <a:t> across different sites.</a:t>
            </a:r>
          </a:p>
          <a:p>
            <a:pPr>
              <a:buFont typeface="Arial" panose="020B0604020202020204" pitchFamily="34" charset="0"/>
              <a:buChar char="•"/>
            </a:pPr>
            <a:endParaRPr lang="en-US" sz="1600" dirty="0"/>
          </a:p>
          <a:p>
            <a:pPr>
              <a:buFont typeface="Arial" panose="020B0604020202020204" pitchFamily="34" charset="0"/>
              <a:buChar char="•"/>
            </a:pPr>
            <a:r>
              <a:rPr lang="en-US" sz="1600" b="1" dirty="0"/>
              <a:t>Identify trends</a:t>
            </a:r>
            <a:r>
              <a:rPr lang="en-US" sz="1600" dirty="0"/>
              <a:t> over time (e.g., improved performance with higher flight numbers).</a:t>
            </a:r>
          </a:p>
          <a:p>
            <a:pPr>
              <a:buFont typeface="Arial" panose="020B0604020202020204" pitchFamily="34" charset="0"/>
              <a:buChar char="•"/>
            </a:pPr>
            <a:endParaRPr lang="en-US" sz="1600" dirty="0"/>
          </a:p>
          <a:p>
            <a:pPr>
              <a:buFont typeface="Arial" panose="020B0604020202020204" pitchFamily="34" charset="0"/>
              <a:buChar char="•"/>
            </a:pPr>
            <a:r>
              <a:rPr lang="en-US" sz="1600" dirty="0"/>
              <a:t>Spot </a:t>
            </a:r>
            <a:r>
              <a:rPr lang="en-US" sz="1600" b="1" dirty="0"/>
              <a:t>site-specific reliability</a:t>
            </a:r>
            <a:r>
              <a:rPr lang="en-US" sz="1600" dirty="0"/>
              <a:t> or performance differences.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E298B4BF-C0A6-8B1E-1D52-8741401F85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30036"/>
            <a:ext cx="12192000" cy="25415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37B4A840-4FF3-9BD8-05D0-6A9A00CFC2D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84582"/>
            <a:ext cx="12192000" cy="2541587"/>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429BFC7E-79E8-BBDC-5400-9F6A8D34E132}"/>
              </a:ext>
            </a:extLst>
          </p:cNvPr>
          <p:cNvSpPr txBox="1"/>
          <p:nvPr/>
        </p:nvSpPr>
        <p:spPr>
          <a:xfrm>
            <a:off x="770010" y="4223052"/>
            <a:ext cx="9929657" cy="2031325"/>
          </a:xfrm>
          <a:prstGeom prst="rect">
            <a:avLst/>
          </a:prstGeom>
          <a:noFill/>
        </p:spPr>
        <p:txBody>
          <a:bodyPr wrap="square">
            <a:spAutoFit/>
          </a:bodyPr>
          <a:lstStyle/>
          <a:p>
            <a:pPr>
              <a:buNone/>
            </a:pPr>
            <a:r>
              <a:rPr lang="en-US" dirty="0"/>
              <a:t>This plot helps analyze how </a:t>
            </a:r>
            <a:r>
              <a:rPr lang="en-US" b="1" dirty="0"/>
              <a:t>payload mass impacts launch outcomes</a:t>
            </a:r>
            <a:r>
              <a:rPr lang="en-US" dirty="0"/>
              <a:t> across </a:t>
            </a:r>
            <a:r>
              <a:rPr lang="en-US" b="1" dirty="0"/>
              <a:t>different sites</a:t>
            </a:r>
            <a:r>
              <a:rPr lang="en-US" dirty="0"/>
              <a:t>.</a:t>
            </a:r>
          </a:p>
          <a:p>
            <a:pPr>
              <a:buFont typeface="Arial" panose="020B0604020202020204" pitchFamily="34" charset="0"/>
              <a:buChar char="•"/>
            </a:pPr>
            <a:endParaRPr lang="en-US" dirty="0"/>
          </a:p>
          <a:p>
            <a:pPr>
              <a:buFont typeface="Arial" panose="020B0604020202020204" pitchFamily="34" charset="0"/>
              <a:buChar char="•"/>
            </a:pPr>
            <a:r>
              <a:rPr lang="en-US" dirty="0"/>
              <a:t>Site-specific capabilities (e.g., KSC handles heavier payloads).</a:t>
            </a:r>
          </a:p>
          <a:p>
            <a:pPr>
              <a:buFont typeface="Arial" panose="020B0604020202020204" pitchFamily="34" charset="0"/>
              <a:buChar char="•"/>
            </a:pPr>
            <a:endParaRPr lang="en-US" dirty="0"/>
          </a:p>
          <a:p>
            <a:pPr>
              <a:buFont typeface="Arial" panose="020B0604020202020204" pitchFamily="34" charset="0"/>
              <a:buChar char="•"/>
            </a:pPr>
            <a:r>
              <a:rPr lang="en-US" dirty="0"/>
              <a:t>Potential link between payload size and success rate at certain sites.</a:t>
            </a:r>
          </a:p>
          <a:p>
            <a:pPr>
              <a:buFont typeface="Arial" panose="020B0604020202020204" pitchFamily="34" charset="0"/>
              <a:buChar char="•"/>
            </a:pPr>
            <a:endParaRPr lang="en-US" dirty="0"/>
          </a:p>
          <a:p>
            <a:pPr>
              <a:buFont typeface="Arial" panose="020B0604020202020204" pitchFamily="34" charset="0"/>
              <a:buChar char="•"/>
            </a:pPr>
            <a:r>
              <a:rPr lang="en-US" dirty="0"/>
              <a:t>Valuable for planning future launches based on site and payload capacity.</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6" name="Picture 4">
            <a:extLst>
              <a:ext uri="{FF2B5EF4-FFF2-40B4-BE49-F238E27FC236}">
                <a16:creationId xmlns:a16="http://schemas.microsoft.com/office/drawing/2014/main" id="{A81FE12D-F983-9949-454B-537A3B46D0A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298203"/>
            <a:ext cx="10612871" cy="3333173"/>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DA0ABEE6-46A4-E359-B499-EA6F088FBCC2}"/>
              </a:ext>
            </a:extLst>
          </p:cNvPr>
          <p:cNvSpPr txBox="1"/>
          <p:nvPr/>
        </p:nvSpPr>
        <p:spPr>
          <a:xfrm>
            <a:off x="734028" y="4938007"/>
            <a:ext cx="10393151" cy="1477328"/>
          </a:xfrm>
          <a:prstGeom prst="rect">
            <a:avLst/>
          </a:prstGeom>
          <a:noFill/>
        </p:spPr>
        <p:txBody>
          <a:bodyPr wrap="square">
            <a:spAutoFit/>
          </a:bodyPr>
          <a:lstStyle/>
          <a:p>
            <a:pPr>
              <a:buNone/>
            </a:pPr>
            <a:r>
              <a:rPr lang="en-US" dirty="0"/>
              <a:t>This bar chart helps identify </a:t>
            </a:r>
            <a:r>
              <a:rPr lang="en-US" b="1" dirty="0"/>
              <a:t>reliable orbital destinations</a:t>
            </a:r>
            <a:r>
              <a:rPr lang="en-US" dirty="0"/>
              <a:t> and highlights potential risk areas:</a:t>
            </a:r>
          </a:p>
          <a:p>
            <a:pPr>
              <a:buNone/>
            </a:pPr>
            <a:endParaRPr lang="en-US" dirty="0"/>
          </a:p>
          <a:p>
            <a:pPr>
              <a:buFont typeface="Arial" panose="020B0604020202020204" pitchFamily="34" charset="0"/>
              <a:buChar char="•"/>
            </a:pPr>
            <a:r>
              <a:rPr lang="en-US" b="1" dirty="0"/>
              <a:t> GTO</a:t>
            </a:r>
            <a:r>
              <a:rPr lang="en-US" dirty="0"/>
              <a:t> may need </a:t>
            </a:r>
            <a:r>
              <a:rPr lang="en-US" b="1" dirty="0"/>
              <a:t>further investigation</a:t>
            </a:r>
            <a:r>
              <a:rPr lang="en-US" dirty="0"/>
              <a:t> or </a:t>
            </a:r>
            <a:r>
              <a:rPr lang="en-US" b="1" dirty="0"/>
              <a:t>technology refinement</a:t>
            </a:r>
            <a:r>
              <a:rPr lang="en-US" dirty="0"/>
              <a:t>.</a:t>
            </a:r>
          </a:p>
          <a:p>
            <a:pPr>
              <a:buFont typeface="Arial" panose="020B0604020202020204" pitchFamily="34" charset="0"/>
              <a:buChar char="•"/>
            </a:pPr>
            <a:endParaRPr lang="en-US" dirty="0"/>
          </a:p>
          <a:p>
            <a:pPr>
              <a:buFont typeface="Arial" panose="020B0604020202020204" pitchFamily="34" charset="0"/>
              <a:buChar char="•"/>
            </a:pPr>
            <a:r>
              <a:rPr lang="en-US" dirty="0"/>
              <a:t> Launches to </a:t>
            </a:r>
            <a:r>
              <a:rPr lang="en-US" b="1" dirty="0"/>
              <a:t>ES-L1</a:t>
            </a:r>
            <a:r>
              <a:rPr lang="en-US" dirty="0"/>
              <a:t>, </a:t>
            </a:r>
            <a:r>
              <a:rPr lang="en-US" b="1" dirty="0"/>
              <a:t>NEO</a:t>
            </a:r>
            <a:r>
              <a:rPr lang="en-US" dirty="0"/>
              <a:t>, and </a:t>
            </a:r>
            <a:r>
              <a:rPr lang="en-US" b="1" dirty="0"/>
              <a:t>SSO</a:t>
            </a:r>
            <a:r>
              <a:rPr lang="en-US" dirty="0"/>
              <a:t> are consistently reliable, making them optimal for mission planning.</a:t>
            </a: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4098" name="Picture 2">
            <a:extLst>
              <a:ext uri="{FF2B5EF4-FFF2-40B4-BE49-F238E27FC236}">
                <a16:creationId xmlns:a16="http://schemas.microsoft.com/office/drawing/2014/main" id="{57D1CE9D-B00E-94E0-9891-804A928D77F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347743"/>
            <a:ext cx="10515600" cy="3509265"/>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2F3EB32F-55AF-4E00-97FF-3B6C3FE37DF5}"/>
              </a:ext>
            </a:extLst>
          </p:cNvPr>
          <p:cNvSpPr txBox="1"/>
          <p:nvPr/>
        </p:nvSpPr>
        <p:spPr>
          <a:xfrm>
            <a:off x="662413" y="4949883"/>
            <a:ext cx="10867174" cy="1477328"/>
          </a:xfrm>
          <a:prstGeom prst="rect">
            <a:avLst/>
          </a:prstGeom>
          <a:noFill/>
        </p:spPr>
        <p:txBody>
          <a:bodyPr wrap="square">
            <a:spAutoFit/>
          </a:bodyPr>
          <a:lstStyle/>
          <a:p>
            <a:pPr>
              <a:buNone/>
            </a:pPr>
            <a:r>
              <a:rPr lang="en-US" dirty="0"/>
              <a:t>This plot effectively visualizes how </a:t>
            </a:r>
            <a:r>
              <a:rPr lang="en-US" b="1" dirty="0"/>
              <a:t>SpaceX's launch success evolved over time</a:t>
            </a:r>
            <a:r>
              <a:rPr lang="en-US" dirty="0"/>
              <a:t> and how </a:t>
            </a:r>
            <a:r>
              <a:rPr lang="en-US" b="1" dirty="0"/>
              <a:t>certain orbit types posed higher challenges</a:t>
            </a:r>
            <a:r>
              <a:rPr lang="en-US" dirty="0"/>
              <a:t> in early stages. </a:t>
            </a:r>
          </a:p>
          <a:p>
            <a:pPr>
              <a:buNone/>
            </a:pPr>
            <a:endParaRPr lang="en-US" dirty="0"/>
          </a:p>
          <a:p>
            <a:pPr>
              <a:buNone/>
            </a:pPr>
            <a:r>
              <a:rPr lang="en-US" dirty="0"/>
              <a:t>It also highlights the company’s </a:t>
            </a:r>
            <a:r>
              <a:rPr lang="en-US" b="1" dirty="0"/>
              <a:t>technological maturity</a:t>
            </a:r>
            <a:r>
              <a:rPr lang="en-US" dirty="0"/>
              <a:t> in handling a variety of orbital missions as experience accumulated.</a:t>
            </a: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341912"/>
            <a:ext cx="10515600" cy="468366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1400"/>
              </a:spcBef>
              <a:buNone/>
            </a:pPr>
            <a:r>
              <a:rPr lang="en-US" sz="2000" dirty="0">
                <a:solidFill>
                  <a:schemeClr val="accent3">
                    <a:lumMod val="25000"/>
                  </a:schemeClr>
                </a:solidFill>
                <a:latin typeface="+mn-lt"/>
              </a:rPr>
              <a:t>	In this capstone project, the objective is to build a predictive model that can determine whether the Falcon 9 rocket's first stage will successfully land after launch. This is a critical problem for SpaceX, which relies on reusability to dramatically cut costs compared to traditional rocket launch providers.</a:t>
            </a:r>
          </a:p>
          <a:p>
            <a:pPr marL="0" indent="0">
              <a:lnSpc>
                <a:spcPct val="100000"/>
              </a:lnSpc>
              <a:spcBef>
                <a:spcPts val="1400"/>
              </a:spcBef>
              <a:buNone/>
            </a:pPr>
            <a:endParaRPr lang="en-US" sz="2000" dirty="0">
              <a:solidFill>
                <a:schemeClr val="accent3">
                  <a:lumMod val="25000"/>
                </a:schemeClr>
              </a:solidFill>
              <a:latin typeface="+mn-lt"/>
            </a:endParaRPr>
          </a:p>
          <a:p>
            <a:pPr marL="0" indent="0">
              <a:lnSpc>
                <a:spcPct val="100000"/>
              </a:lnSpc>
              <a:spcBef>
                <a:spcPts val="1400"/>
              </a:spcBef>
              <a:buNone/>
            </a:pPr>
            <a:r>
              <a:rPr lang="en-US" sz="2000" u="sng" dirty="0">
                <a:solidFill>
                  <a:schemeClr val="accent3">
                    <a:lumMod val="25000"/>
                  </a:schemeClr>
                </a:solidFill>
                <a:latin typeface="+mn-lt"/>
              </a:rPr>
              <a:t>Business Motivation</a:t>
            </a:r>
          </a:p>
          <a:p>
            <a:pPr>
              <a:lnSpc>
                <a:spcPct val="100000"/>
              </a:lnSpc>
              <a:spcBef>
                <a:spcPts val="1400"/>
              </a:spcBef>
              <a:buFont typeface="Wingdings" pitchFamily="2" charset="2"/>
              <a:buChar char="q"/>
            </a:pPr>
            <a:r>
              <a:rPr lang="en-US" sz="2000" dirty="0">
                <a:solidFill>
                  <a:schemeClr val="accent3">
                    <a:lumMod val="25000"/>
                  </a:schemeClr>
                </a:solidFill>
                <a:latin typeface="+mn-lt"/>
              </a:rPr>
              <a:t>A single Falcon 9 launch costs $62 million, while competitors charge up to $165 million.</a:t>
            </a:r>
          </a:p>
          <a:p>
            <a:pPr>
              <a:lnSpc>
                <a:spcPct val="100000"/>
              </a:lnSpc>
              <a:spcBef>
                <a:spcPts val="1400"/>
              </a:spcBef>
              <a:buFont typeface="Wingdings" pitchFamily="2" charset="2"/>
              <a:buChar char="q"/>
            </a:pPr>
            <a:r>
              <a:rPr lang="en-US" sz="2000" dirty="0">
                <a:solidFill>
                  <a:schemeClr val="accent3">
                    <a:lumMod val="25000"/>
                  </a:schemeClr>
                </a:solidFill>
                <a:latin typeface="+mn-lt"/>
              </a:rPr>
              <a:t>The ability to re-land and reuse the first stage is a key cost-saving advantage.</a:t>
            </a:r>
          </a:p>
          <a:p>
            <a:pPr>
              <a:lnSpc>
                <a:spcPct val="100000"/>
              </a:lnSpc>
              <a:spcBef>
                <a:spcPts val="1400"/>
              </a:spcBef>
              <a:buFont typeface="Wingdings" pitchFamily="2" charset="2"/>
              <a:buChar char="q"/>
            </a:pPr>
            <a:r>
              <a:rPr lang="en-US" sz="2000" dirty="0">
                <a:solidFill>
                  <a:schemeClr val="accent3">
                    <a:lumMod val="25000"/>
                  </a:schemeClr>
                </a:solidFill>
                <a:latin typeface="+mn-lt"/>
              </a:rPr>
              <a:t>Accurately predicting landing success helps assess launch viability and cost, making it highly relevant for businesses or governments that might consider bidding against SpaceX or analyzing launch risks.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4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b="1" dirty="0"/>
              <a:t>Executive Summary: Predicting Falcon 9 First Stage Landing Success</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282534"/>
            <a:ext cx="10417864" cy="5036815"/>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400" b="1" dirty="0">
                <a:solidFill>
                  <a:schemeClr val="tx1"/>
                </a:solidFill>
                <a:latin typeface="+mn-lt"/>
              </a:rPr>
              <a:t>Problem Definition</a:t>
            </a:r>
            <a:br>
              <a:rPr lang="en-US" sz="1400" dirty="0">
                <a:solidFill>
                  <a:schemeClr val="tx1"/>
                </a:solidFill>
                <a:latin typeface="+mn-lt"/>
              </a:rPr>
            </a:br>
            <a:r>
              <a:rPr lang="en-US" sz="1400" dirty="0">
                <a:solidFill>
                  <a:schemeClr val="tx1"/>
                </a:solidFill>
                <a:latin typeface="+mn-lt"/>
              </a:rPr>
              <a:t>	Use machine learning to predict a </a:t>
            </a:r>
            <a:r>
              <a:rPr lang="en-US" sz="1400" b="1" dirty="0">
                <a:solidFill>
                  <a:schemeClr val="tx1"/>
                </a:solidFill>
                <a:latin typeface="+mn-lt"/>
              </a:rPr>
              <a:t>binary classification</a:t>
            </a:r>
            <a:r>
              <a:rPr lang="en-US" sz="1400" dirty="0">
                <a:solidFill>
                  <a:schemeClr val="tx1"/>
                </a:solidFill>
                <a:latin typeface="+mn-lt"/>
              </a:rPr>
              <a:t>: whether the Falcon 9 first stage will </a:t>
            </a:r>
            <a:r>
              <a:rPr lang="en-US" sz="1400" b="1" dirty="0">
                <a:solidFill>
                  <a:schemeClr val="tx1"/>
                </a:solidFill>
                <a:latin typeface="+mn-lt"/>
              </a:rPr>
              <a:t>land successfully</a:t>
            </a:r>
            <a:r>
              <a:rPr lang="en-US" sz="1400" dirty="0">
                <a:solidFill>
                  <a:schemeClr val="tx1"/>
                </a:solidFill>
                <a:latin typeface="+mn-lt"/>
              </a:rPr>
              <a:t> (Class = 1) or not (Class = 0).</a:t>
            </a:r>
          </a:p>
          <a:p>
            <a:pPr marL="0" indent="0">
              <a:buNone/>
            </a:pPr>
            <a:endParaRPr lang="en-US" sz="1400" dirty="0">
              <a:solidFill>
                <a:schemeClr val="tx1"/>
              </a:solidFill>
              <a:latin typeface="+mn-lt"/>
            </a:endParaRPr>
          </a:p>
          <a:p>
            <a:pPr marL="0" indent="0">
              <a:buNone/>
            </a:pPr>
            <a:r>
              <a:rPr lang="en-US" sz="1400" b="1" dirty="0">
                <a:solidFill>
                  <a:schemeClr val="tx1"/>
                </a:solidFill>
                <a:latin typeface="+mn-lt"/>
              </a:rPr>
              <a:t>Data Handling</a:t>
            </a:r>
            <a:endParaRPr lang="en-US" sz="1400" dirty="0">
              <a:solidFill>
                <a:schemeClr val="tx1"/>
              </a:solidFill>
              <a:latin typeface="+mn-lt"/>
            </a:endParaRPr>
          </a:p>
          <a:p>
            <a:pPr lvl="1">
              <a:buFont typeface="Wingdings" pitchFamily="2" charset="2"/>
              <a:buChar char="Ø"/>
            </a:pPr>
            <a:r>
              <a:rPr lang="en-US" sz="1200" dirty="0">
                <a:solidFill>
                  <a:schemeClr val="tx1"/>
                </a:solidFill>
                <a:latin typeface="+mn-lt"/>
              </a:rPr>
              <a:t>Data was collected from multiple sources, cleaned, and merged into a single structured Data Frame.</a:t>
            </a:r>
          </a:p>
          <a:p>
            <a:pPr lvl="1">
              <a:buFont typeface="Wingdings" pitchFamily="2" charset="2"/>
              <a:buChar char="Ø"/>
            </a:pPr>
            <a:r>
              <a:rPr lang="en-US" sz="1200" dirty="0">
                <a:solidFill>
                  <a:schemeClr val="tx1"/>
                </a:solidFill>
                <a:latin typeface="+mn-lt"/>
              </a:rPr>
              <a:t>Important features included: Payload Mass, Launch Site, Orbit, Booster Version, Grid Fins, and Landing Pad.</a:t>
            </a:r>
          </a:p>
          <a:p>
            <a:pPr lvl="1">
              <a:buFont typeface="Wingdings" pitchFamily="2" charset="2"/>
              <a:buChar char="Ø"/>
            </a:pPr>
            <a:endParaRPr lang="en-US" sz="1200" dirty="0">
              <a:solidFill>
                <a:schemeClr val="tx1"/>
              </a:solidFill>
              <a:latin typeface="+mn-lt"/>
            </a:endParaRPr>
          </a:p>
          <a:p>
            <a:pPr marL="0" indent="0">
              <a:buNone/>
            </a:pPr>
            <a:r>
              <a:rPr lang="en-US" sz="1400" b="1" dirty="0">
                <a:solidFill>
                  <a:schemeClr val="tx1"/>
                </a:solidFill>
                <a:latin typeface="+mn-lt"/>
              </a:rPr>
              <a:t>Model Development</a:t>
            </a:r>
            <a:endParaRPr lang="en-US" sz="1400" dirty="0">
              <a:solidFill>
                <a:schemeClr val="tx1"/>
              </a:solidFill>
              <a:latin typeface="+mn-lt"/>
            </a:endParaRPr>
          </a:p>
          <a:p>
            <a:pPr lvl="1">
              <a:buFont typeface="Wingdings" pitchFamily="2" charset="2"/>
              <a:buChar char="Ø"/>
            </a:pPr>
            <a:r>
              <a:rPr lang="en-US" sz="1200" dirty="0">
                <a:solidFill>
                  <a:schemeClr val="tx1"/>
                </a:solidFill>
                <a:latin typeface="+mn-lt"/>
              </a:rPr>
              <a:t>Multiple models were trained using GridSearchCV to optimize parameters:</a:t>
            </a:r>
          </a:p>
          <a:p>
            <a:pPr lvl="2">
              <a:buFont typeface="Wingdings" pitchFamily="2" charset="2"/>
              <a:buChar char="Ø"/>
            </a:pPr>
            <a:r>
              <a:rPr lang="en-US" sz="1100" b="1" dirty="0">
                <a:solidFill>
                  <a:schemeClr val="tx1"/>
                </a:solidFill>
                <a:latin typeface="+mn-lt"/>
              </a:rPr>
              <a:t>Logistic Regression</a:t>
            </a:r>
            <a:endParaRPr lang="en-US" sz="1100" dirty="0">
              <a:solidFill>
                <a:schemeClr val="tx1"/>
              </a:solidFill>
              <a:latin typeface="+mn-lt"/>
            </a:endParaRPr>
          </a:p>
          <a:p>
            <a:pPr lvl="2">
              <a:buFont typeface="Wingdings" pitchFamily="2" charset="2"/>
              <a:buChar char="Ø"/>
            </a:pPr>
            <a:r>
              <a:rPr lang="en-US" sz="1100" b="1" dirty="0">
                <a:solidFill>
                  <a:schemeClr val="tx1"/>
                </a:solidFill>
                <a:latin typeface="+mn-lt"/>
              </a:rPr>
              <a:t>Support Vector Machine (SVM)</a:t>
            </a:r>
            <a:endParaRPr lang="en-US" sz="1100" dirty="0">
              <a:solidFill>
                <a:schemeClr val="tx1"/>
              </a:solidFill>
              <a:latin typeface="+mn-lt"/>
            </a:endParaRPr>
          </a:p>
          <a:p>
            <a:pPr lvl="2">
              <a:buFont typeface="Wingdings" pitchFamily="2" charset="2"/>
              <a:buChar char="Ø"/>
            </a:pPr>
            <a:r>
              <a:rPr lang="en-US" sz="1100" b="1" dirty="0">
                <a:solidFill>
                  <a:schemeClr val="tx1"/>
                </a:solidFill>
                <a:latin typeface="+mn-lt"/>
              </a:rPr>
              <a:t>Decision Tree</a:t>
            </a:r>
            <a:endParaRPr lang="en-US" sz="1100" dirty="0">
              <a:solidFill>
                <a:schemeClr val="tx1"/>
              </a:solidFill>
              <a:latin typeface="+mn-lt"/>
            </a:endParaRPr>
          </a:p>
          <a:p>
            <a:pPr lvl="2">
              <a:buFont typeface="Wingdings" pitchFamily="2" charset="2"/>
              <a:buChar char="Ø"/>
            </a:pPr>
            <a:r>
              <a:rPr lang="en-US" sz="1100" b="1" dirty="0">
                <a:solidFill>
                  <a:schemeClr val="tx1"/>
                </a:solidFill>
                <a:latin typeface="+mn-lt"/>
              </a:rPr>
              <a:t>K-Nearest Neighbors (KNN)</a:t>
            </a:r>
            <a:endParaRPr lang="en-US" sz="1100" dirty="0">
              <a:solidFill>
                <a:schemeClr val="tx1"/>
              </a:solidFill>
              <a:latin typeface="+mn-lt"/>
            </a:endParaRPr>
          </a:p>
          <a:p>
            <a:pPr lvl="1">
              <a:buFont typeface="Wingdings" pitchFamily="2" charset="2"/>
              <a:buChar char="Ø"/>
            </a:pPr>
            <a:r>
              <a:rPr lang="en-US" sz="1200" dirty="0">
                <a:solidFill>
                  <a:schemeClr val="tx1"/>
                </a:solidFill>
                <a:latin typeface="+mn-lt"/>
              </a:rPr>
              <a:t>Models were evaluated on accuracy using training/testing splits and 10-fold cross-validation.</a:t>
            </a:r>
          </a:p>
          <a:p>
            <a:pPr lvl="1">
              <a:buFont typeface="Wingdings" pitchFamily="2" charset="2"/>
              <a:buChar char="Ø"/>
            </a:pPr>
            <a:endParaRPr lang="en-US" sz="1200" dirty="0">
              <a:solidFill>
                <a:schemeClr val="tx1"/>
              </a:solidFill>
              <a:latin typeface="+mn-lt"/>
            </a:endParaRPr>
          </a:p>
          <a:p>
            <a:pPr marL="0" indent="0">
              <a:buNone/>
            </a:pPr>
            <a:r>
              <a:rPr lang="en-US" sz="1400" b="1" dirty="0">
                <a:solidFill>
                  <a:schemeClr val="tx1"/>
                </a:solidFill>
                <a:latin typeface="+mn-lt"/>
              </a:rPr>
              <a:t>Best Model</a:t>
            </a:r>
            <a:endParaRPr lang="en-US" sz="1400" dirty="0">
              <a:solidFill>
                <a:schemeClr val="tx1"/>
              </a:solidFill>
              <a:latin typeface="+mn-lt"/>
            </a:endParaRPr>
          </a:p>
          <a:p>
            <a:pPr lvl="1">
              <a:buFont typeface="Wingdings" pitchFamily="2" charset="2"/>
              <a:buChar char="v"/>
            </a:pPr>
            <a:r>
              <a:rPr lang="en-US" sz="1200" dirty="0">
                <a:solidFill>
                  <a:schemeClr val="tx1"/>
                </a:solidFill>
                <a:latin typeface="+mn-lt"/>
              </a:rPr>
              <a:t>Based on evaluation, the model with the </a:t>
            </a:r>
            <a:r>
              <a:rPr lang="en-US" sz="1200" b="1" dirty="0">
                <a:solidFill>
                  <a:schemeClr val="tx1"/>
                </a:solidFill>
                <a:latin typeface="+mn-lt"/>
              </a:rPr>
              <a:t>highest test accuracy</a:t>
            </a:r>
            <a:r>
              <a:rPr lang="en-US" sz="1200" dirty="0">
                <a:solidFill>
                  <a:schemeClr val="tx1"/>
                </a:solidFill>
                <a:latin typeface="+mn-lt"/>
              </a:rPr>
              <a:t> was selected as the best performer to predict landings reliably.</a:t>
            </a:r>
          </a:p>
          <a:p>
            <a:pPr marL="457200" lvl="1" indent="0">
              <a:buNone/>
            </a:pPr>
            <a:endParaRPr lang="en-US" sz="1200" dirty="0">
              <a:solidFill>
                <a:schemeClr val="tx1"/>
              </a:solidFill>
              <a:latin typeface="+mn-lt"/>
            </a:endParaRPr>
          </a:p>
          <a:p>
            <a:pPr marL="0" indent="0">
              <a:buNone/>
            </a:pPr>
            <a:r>
              <a:rPr lang="en-US" sz="1400" b="1" dirty="0">
                <a:solidFill>
                  <a:schemeClr val="tx1"/>
                </a:solidFill>
                <a:latin typeface="+mn-lt"/>
              </a:rPr>
              <a:t>Key Learning Outcomes</a:t>
            </a:r>
          </a:p>
          <a:p>
            <a:pPr>
              <a:buFont typeface="Wingdings" pitchFamily="2" charset="2"/>
              <a:buChar char="v"/>
            </a:pPr>
            <a:r>
              <a:rPr lang="en-US" sz="1400" dirty="0">
                <a:solidFill>
                  <a:schemeClr val="tx1"/>
                </a:solidFill>
                <a:latin typeface="+mn-lt"/>
              </a:rPr>
              <a:t>Learned to </a:t>
            </a:r>
            <a:r>
              <a:rPr lang="en-US" sz="1400" b="1" dirty="0">
                <a:solidFill>
                  <a:schemeClr val="tx1"/>
                </a:solidFill>
                <a:latin typeface="+mn-lt"/>
              </a:rPr>
              <a:t>manipulate Pandas Data Frames</a:t>
            </a:r>
            <a:r>
              <a:rPr lang="en-US" sz="1400" dirty="0">
                <a:solidFill>
                  <a:schemeClr val="tx1"/>
                </a:solidFill>
                <a:latin typeface="+mn-lt"/>
              </a:rPr>
              <a:t>, including data wrangling and visualization.</a:t>
            </a:r>
          </a:p>
          <a:p>
            <a:pPr>
              <a:buFont typeface="Wingdings" pitchFamily="2" charset="2"/>
              <a:buChar char="v"/>
            </a:pPr>
            <a:r>
              <a:rPr lang="en-US" sz="1400" dirty="0">
                <a:solidFill>
                  <a:schemeClr val="tx1"/>
                </a:solidFill>
                <a:latin typeface="+mn-lt"/>
              </a:rPr>
              <a:t>Practiced converting and analyzing data from </a:t>
            </a:r>
            <a:r>
              <a:rPr lang="en-US" sz="1400" b="1" dirty="0">
                <a:solidFill>
                  <a:schemeClr val="tx1"/>
                </a:solidFill>
                <a:latin typeface="+mn-lt"/>
              </a:rPr>
              <a:t>JSON and CSV formats</a:t>
            </a:r>
            <a:r>
              <a:rPr lang="en-US" sz="1400" dirty="0">
                <a:solidFill>
                  <a:schemeClr val="tx1"/>
                </a:solidFill>
                <a:latin typeface="+mn-lt"/>
              </a:rPr>
              <a:t>.</a:t>
            </a:r>
          </a:p>
          <a:p>
            <a:pPr>
              <a:buFont typeface="Wingdings" pitchFamily="2" charset="2"/>
              <a:buChar char="v"/>
            </a:pPr>
            <a:r>
              <a:rPr lang="en-US" sz="1400" dirty="0">
                <a:solidFill>
                  <a:schemeClr val="tx1"/>
                </a:solidFill>
                <a:latin typeface="+mn-lt"/>
              </a:rPr>
              <a:t>Applied machine learning techniques in scikit-learn and plotly, while presenting findings using </a:t>
            </a:r>
            <a:r>
              <a:rPr lang="en-US" sz="1400" b="1" dirty="0">
                <a:solidFill>
                  <a:schemeClr val="tx1"/>
                </a:solidFill>
                <a:latin typeface="+mn-lt"/>
              </a:rPr>
              <a:t>Dash</a:t>
            </a:r>
            <a:r>
              <a:rPr lang="en-US" sz="1400" dirty="0">
                <a:solidFill>
                  <a:schemeClr val="tx1"/>
                </a:solidFill>
                <a:latin typeface="+mn-lt"/>
              </a:rPr>
              <a:t>.</a:t>
            </a:r>
          </a:p>
          <a:p>
            <a:pPr>
              <a:buFont typeface="Wingdings" pitchFamily="2" charset="2"/>
              <a:buChar char="v"/>
            </a:pPr>
            <a:r>
              <a:rPr lang="en-US" sz="1400" dirty="0">
                <a:solidFill>
                  <a:schemeClr val="tx1"/>
                </a:solidFill>
                <a:latin typeface="+mn-lt"/>
              </a:rPr>
              <a:t>Hosted notebooks and code on </a:t>
            </a:r>
            <a:r>
              <a:rPr lang="en-US" sz="1400" b="1" dirty="0">
                <a:solidFill>
                  <a:schemeClr val="tx1"/>
                </a:solidFill>
                <a:latin typeface="+mn-lt"/>
              </a:rPr>
              <a:t>GitHub</a:t>
            </a:r>
            <a:r>
              <a:rPr lang="en-US" sz="1400" dirty="0">
                <a:solidFill>
                  <a:schemeClr val="tx1"/>
                </a:solidFill>
                <a:latin typeface="+mn-lt"/>
              </a:rPr>
              <a:t> to encourage collaboration and reproducibility.</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82536"/>
            <a:ext cx="10104817" cy="5510150"/>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6600" dirty="0">
                <a:solidFill>
                  <a:schemeClr val="tx1"/>
                </a:solidFill>
                <a:latin typeface="+mn-lt"/>
              </a:rPr>
              <a:t>Executive Summary</a:t>
            </a:r>
          </a:p>
          <a:p>
            <a:pPr>
              <a:buFont typeface="Wingdings" pitchFamily="2" charset="2"/>
              <a:buChar char="q"/>
            </a:pPr>
            <a:r>
              <a:rPr lang="en-US" sz="6600" b="1" dirty="0">
                <a:solidFill>
                  <a:schemeClr val="tx1"/>
                </a:solidFill>
                <a:latin typeface="+mn-lt"/>
              </a:rPr>
              <a:t>Data Collection Methodology</a:t>
            </a:r>
          </a:p>
          <a:p>
            <a:pPr marL="0" indent="0">
              <a:buNone/>
            </a:pPr>
            <a:r>
              <a:rPr lang="en-US" sz="6600" dirty="0">
                <a:solidFill>
                  <a:schemeClr val="tx1"/>
                </a:solidFill>
                <a:latin typeface="+mn-lt"/>
              </a:rPr>
              <a:t>	Data was collected from multiple sources including SpaceX’s API and public launch logs. The datasets were downloaded in JSON and CSV formats and then combined into a unified DataFrame for further analysis.</a:t>
            </a:r>
          </a:p>
          <a:p>
            <a:pPr>
              <a:buFont typeface="Wingdings" pitchFamily="2" charset="2"/>
              <a:buChar char="q"/>
            </a:pPr>
            <a:r>
              <a:rPr lang="en-US" sz="6600" b="1" dirty="0">
                <a:solidFill>
                  <a:schemeClr val="tx1"/>
                </a:solidFill>
                <a:latin typeface="+mn-lt"/>
              </a:rPr>
              <a:t>Data Wrangling</a:t>
            </a:r>
          </a:p>
          <a:p>
            <a:pPr marL="0" indent="0">
              <a:buNone/>
            </a:pPr>
            <a:r>
              <a:rPr lang="en-US" sz="6600" dirty="0">
                <a:solidFill>
                  <a:schemeClr val="tx1"/>
                </a:solidFill>
                <a:latin typeface="+mn-lt"/>
              </a:rPr>
              <a:t>	Data wrangling involved handling missing values, converting data types, and normalizing column names. Unused or duplicate columns were removed, and categorical variables were prepared for encoding.</a:t>
            </a:r>
          </a:p>
          <a:p>
            <a:pPr>
              <a:buFont typeface="Wingdings" pitchFamily="2" charset="2"/>
              <a:buChar char="q"/>
            </a:pPr>
            <a:r>
              <a:rPr lang="en-US" sz="6600" b="1" dirty="0">
                <a:solidFill>
                  <a:schemeClr val="tx1"/>
                </a:solidFill>
                <a:latin typeface="+mn-lt"/>
              </a:rPr>
              <a:t>Data Processing</a:t>
            </a:r>
          </a:p>
          <a:p>
            <a:pPr marL="0" indent="0">
              <a:buNone/>
            </a:pPr>
            <a:r>
              <a:rPr lang="en-US" sz="6600" dirty="0">
                <a:solidFill>
                  <a:schemeClr val="tx1"/>
                </a:solidFill>
                <a:latin typeface="+mn-lt"/>
              </a:rPr>
              <a:t>	Key features such as Payload Mass, Orbit, Launch Site, and Booster Version were selected. These were cleaned and encoded using techniques like One-Hot Encoding and then standardized for modeling.</a:t>
            </a:r>
          </a:p>
          <a:p>
            <a:pPr>
              <a:buFont typeface="Wingdings" pitchFamily="2" charset="2"/>
              <a:buChar char="q"/>
            </a:pPr>
            <a:r>
              <a:rPr lang="en-US" sz="6600" b="1" dirty="0">
                <a:solidFill>
                  <a:schemeClr val="tx1"/>
                </a:solidFill>
                <a:latin typeface="+mn-lt"/>
              </a:rPr>
              <a:t>Exploratory Data Analysis (EDA)</a:t>
            </a:r>
          </a:p>
          <a:p>
            <a:pPr marL="0" indent="0">
              <a:buNone/>
            </a:pPr>
            <a:r>
              <a:rPr lang="en-US" sz="6600" dirty="0">
                <a:solidFill>
                  <a:schemeClr val="tx1"/>
                </a:solidFill>
                <a:latin typeface="+mn-lt"/>
              </a:rPr>
              <a:t>	EDA was conducted using SQL queries and visualizations (bar charts, scatter plots) to identify patterns and correlations between features like payload mass, orbit type, and landing outcomes.</a:t>
            </a:r>
          </a:p>
          <a:p>
            <a:pPr>
              <a:buFont typeface="Wingdings" pitchFamily="2" charset="2"/>
              <a:buChar char="q"/>
            </a:pPr>
            <a:r>
              <a:rPr lang="en-US" sz="6600" b="1" dirty="0">
                <a:solidFill>
                  <a:schemeClr val="tx1"/>
                </a:solidFill>
                <a:latin typeface="+mn-lt"/>
              </a:rPr>
              <a:t>Interactive Visual Analytics</a:t>
            </a:r>
          </a:p>
          <a:p>
            <a:pPr marL="0" indent="0">
              <a:buNone/>
            </a:pPr>
            <a:r>
              <a:rPr lang="en-US" sz="6600" dirty="0">
                <a:solidFill>
                  <a:schemeClr val="tx1"/>
                </a:solidFill>
                <a:latin typeface="+mn-lt"/>
              </a:rPr>
              <a:t>	Folium was used to map launch sites geographically, while Plotly Dash enabled the creation of interactive dashboards that allowed users to filter by site and payload to visualize launch success trends.</a:t>
            </a:r>
          </a:p>
          <a:p>
            <a:pPr>
              <a:buFont typeface="Wingdings" pitchFamily="2" charset="2"/>
              <a:buChar char="q"/>
            </a:pPr>
            <a:r>
              <a:rPr lang="en-US" sz="6600" b="1" dirty="0">
                <a:solidFill>
                  <a:schemeClr val="tx1"/>
                </a:solidFill>
                <a:latin typeface="+mn-lt"/>
              </a:rPr>
              <a:t>Predictive Analysis</a:t>
            </a:r>
          </a:p>
          <a:p>
            <a:pPr marL="0" indent="0">
              <a:buNone/>
            </a:pPr>
            <a:r>
              <a:rPr lang="en-US" sz="6600" dirty="0">
                <a:solidFill>
                  <a:schemeClr val="tx1"/>
                </a:solidFill>
                <a:latin typeface="+mn-lt"/>
              </a:rPr>
              <a:t>	Classification models such as Logistic Regression, SVM, Decision Trees, and K-Nearest Neighbors were built to predict the success of Falcon 9 first-stage landings using labeled historical data.</a:t>
            </a: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84415"/>
            <a:ext cx="4640263" cy="4541735"/>
          </a:xfrm>
          <a:prstGeom prst="rect">
            <a:avLst/>
          </a:prstGeom>
        </p:spPr>
        <p:txBody>
          <a:bodyPr vert="horz" lIns="91440" tIns="45720" rIns="91440" bIns="45720" rtlCol="0" anchor="t">
            <a:normAutofit fontScale="92500" lnSpcReduction="20000"/>
          </a:bodyPr>
          <a:lstStyle/>
          <a:p>
            <a:pPr>
              <a:buNone/>
            </a:pPr>
            <a:r>
              <a:rPr lang="en-US" sz="1600" b="1" dirty="0"/>
              <a:t>Data Collection Process</a:t>
            </a:r>
          </a:p>
          <a:p>
            <a:pPr>
              <a:buNone/>
            </a:pPr>
            <a:r>
              <a:rPr lang="en-US" sz="1600" b="1" dirty="0"/>
              <a:t>Key Phrases:</a:t>
            </a:r>
          </a:p>
          <a:p>
            <a:pPr>
              <a:buFont typeface="Arial" panose="020B0604020202020204" pitchFamily="34" charset="0"/>
              <a:buChar char="•"/>
            </a:pPr>
            <a:r>
              <a:rPr lang="en-US" sz="1600" b="1" dirty="0"/>
              <a:t>API Integration</a:t>
            </a:r>
            <a:r>
              <a:rPr lang="en-US" sz="1600" dirty="0"/>
              <a:t>: We used the </a:t>
            </a:r>
            <a:r>
              <a:rPr lang="en-US" sz="1600" b="1" dirty="0"/>
              <a:t>SpaceX REST API</a:t>
            </a:r>
            <a:r>
              <a:rPr lang="en-US" sz="1600" dirty="0"/>
              <a:t> to fetch launch data including flight number, payload, orbit, and landing outcome.</a:t>
            </a:r>
          </a:p>
          <a:p>
            <a:pPr>
              <a:buFont typeface="Arial" panose="020B0604020202020204" pitchFamily="34" charset="0"/>
              <a:buChar char="•"/>
            </a:pPr>
            <a:r>
              <a:rPr lang="en-US" sz="1600" b="1" dirty="0"/>
              <a:t>HTTP GET Request</a:t>
            </a:r>
            <a:r>
              <a:rPr lang="en-US" sz="1600" dirty="0"/>
              <a:t>: A GET request was sent to the API endpoint using Python’s requests library.</a:t>
            </a:r>
          </a:p>
          <a:p>
            <a:pPr>
              <a:buFont typeface="Arial" panose="020B0604020202020204" pitchFamily="34" charset="0"/>
              <a:buChar char="•"/>
            </a:pPr>
            <a:r>
              <a:rPr lang="en-US" sz="1600" b="1" dirty="0"/>
              <a:t>JSON to DataFrame</a:t>
            </a:r>
            <a:r>
              <a:rPr lang="en-US" sz="1600" dirty="0"/>
              <a:t>: The API response in JSON format was parsed and converted into a </a:t>
            </a:r>
            <a:r>
              <a:rPr lang="en-US" sz="1600" b="1" dirty="0"/>
              <a:t>pandas DataFrame</a:t>
            </a:r>
            <a:r>
              <a:rPr lang="en-US" sz="1600" dirty="0"/>
              <a:t>.</a:t>
            </a:r>
          </a:p>
          <a:p>
            <a:pPr>
              <a:buFont typeface="Arial" panose="020B0604020202020204" pitchFamily="34" charset="0"/>
              <a:buChar char="•"/>
            </a:pPr>
            <a:r>
              <a:rPr lang="en-US" sz="1600" b="1" dirty="0"/>
              <a:t>Initial Cleaning</a:t>
            </a:r>
            <a:r>
              <a:rPr lang="en-US" sz="1600" dirty="0"/>
              <a:t>: Null values, irrelevant fields, and duplicates were filtered out to ensure consistency for downstream analysis.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https://github.com/linekardebu/firstRepo/blob/27a106d7948c5874b9ed175a1831cdecabff1fd0/jupyter-labs-spacex-data-collection-api.ipynb</a:t>
            </a: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2" name="Picture 1">
            <a:extLst>
              <a:ext uri="{FF2B5EF4-FFF2-40B4-BE49-F238E27FC236}">
                <a16:creationId xmlns:a16="http://schemas.microsoft.com/office/drawing/2014/main" id="{D217FA7E-9528-CC6F-4345-0A9D22FF4063}"/>
              </a:ext>
            </a:extLst>
          </p:cNvPr>
          <p:cNvPicPr>
            <a:picLocks noChangeAspect="1"/>
          </p:cNvPicPr>
          <p:nvPr/>
        </p:nvPicPr>
        <p:blipFill>
          <a:blip r:embed="rId4"/>
          <a:stretch>
            <a:fillRect/>
          </a:stretch>
        </p:blipFill>
        <p:spPr>
          <a:xfrm>
            <a:off x="6339872" y="1484415"/>
            <a:ext cx="4749800" cy="4380220"/>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0" y="1392499"/>
            <a:ext cx="4684439" cy="3811587"/>
          </a:xfrm>
          <a:prstGeom prst="rect">
            <a:avLst/>
          </a:prstGeom>
        </p:spPr>
        <p:txBody>
          <a:bodyPr lIns="91440" tIns="45720" rIns="91440" bIns="45720" anchor="t">
            <a:noAutofit/>
          </a:bodyPr>
          <a:lstStyle/>
          <a:p>
            <a:pPr>
              <a:buNone/>
            </a:pPr>
            <a:r>
              <a:rPr lang="en-US" sz="1600" b="1" dirty="0"/>
              <a:t>Key Phrases for the Process</a:t>
            </a:r>
          </a:p>
          <a:p>
            <a:pPr>
              <a:buFont typeface="Arial" panose="020B0604020202020204" pitchFamily="34" charset="0"/>
              <a:buChar char="•"/>
            </a:pPr>
            <a:r>
              <a:rPr lang="en-US" sz="1600" b="1" dirty="0"/>
              <a:t>HTML Table Extraction</a:t>
            </a:r>
            <a:r>
              <a:rPr lang="en-US" sz="1600" dirty="0"/>
              <a:t>: Used </a:t>
            </a:r>
            <a:r>
              <a:rPr lang="en-US" sz="1600" dirty="0" err="1"/>
              <a:t>requests.get</a:t>
            </a:r>
            <a:r>
              <a:rPr lang="en-US" sz="1600" dirty="0"/>
              <a:t>() to retrieve the webpage’s HTML content.</a:t>
            </a:r>
          </a:p>
          <a:p>
            <a:pPr>
              <a:buFont typeface="Arial" panose="020B0604020202020204" pitchFamily="34" charset="0"/>
              <a:buChar char="•"/>
            </a:pPr>
            <a:r>
              <a:rPr lang="en-US" sz="1600" b="1" dirty="0"/>
              <a:t>Parsing with </a:t>
            </a:r>
            <a:r>
              <a:rPr lang="en-US" sz="1600" b="1" dirty="0" err="1"/>
              <a:t>BeautifulSoup</a:t>
            </a:r>
            <a:r>
              <a:rPr lang="en-US" sz="1600" dirty="0"/>
              <a:t>: Parsed the HTML using </a:t>
            </a:r>
            <a:r>
              <a:rPr lang="en-US" sz="1600" dirty="0" err="1"/>
              <a:t>BeautifulSoup</a:t>
            </a:r>
            <a:r>
              <a:rPr lang="en-US" sz="1600" dirty="0"/>
              <a:t> to isolate all &lt;table&gt; tags with class "</a:t>
            </a:r>
            <a:r>
              <a:rPr lang="en-US" sz="1600" dirty="0" err="1"/>
              <a:t>wikitable</a:t>
            </a:r>
            <a:r>
              <a:rPr lang="en-US" sz="1600" dirty="0"/>
              <a:t>".</a:t>
            </a:r>
          </a:p>
          <a:p>
            <a:pPr>
              <a:buFont typeface="Arial" panose="020B0604020202020204" pitchFamily="34" charset="0"/>
              <a:buChar char="•"/>
            </a:pPr>
            <a:r>
              <a:rPr lang="en-US" sz="1600" b="1" dirty="0"/>
              <a:t>Data Transformation</a:t>
            </a:r>
            <a:r>
              <a:rPr lang="en-US" sz="1600" dirty="0"/>
              <a:t>: Iterated over each row (&lt;tr&gt;) and cell (&lt;td&gt;/&lt;</a:t>
            </a:r>
            <a:r>
              <a:rPr lang="en-US" sz="1600" dirty="0" err="1"/>
              <a:t>th</a:t>
            </a:r>
            <a:r>
              <a:rPr lang="en-US" sz="1600" dirty="0"/>
              <a:t>&gt;), extracting structured records.</a:t>
            </a:r>
          </a:p>
          <a:p>
            <a:pPr>
              <a:buFont typeface="Arial" panose="020B0604020202020204" pitchFamily="34" charset="0"/>
              <a:buChar char="•"/>
            </a:pPr>
            <a:r>
              <a:rPr lang="en-US" sz="1600" b="1" dirty="0"/>
              <a:t>Data Cleaning</a:t>
            </a:r>
            <a:r>
              <a:rPr lang="en-US" sz="1600" dirty="0"/>
              <a:t>: Applied formatting functions to convert date/time, payload, and outcome columns into clean, usable formats.</a:t>
            </a:r>
          </a:p>
          <a:p>
            <a:pPr>
              <a:buFont typeface="Arial" panose="020B0604020202020204" pitchFamily="34" charset="0"/>
              <a:buChar char="•"/>
            </a:pPr>
            <a:r>
              <a:rPr lang="en-US" sz="1600" b="1" dirty="0"/>
              <a:t>Conversion to DataFrame</a:t>
            </a:r>
            <a:r>
              <a:rPr lang="en-US" sz="1600" dirty="0"/>
              <a:t>: All cleaned records were appended and converted into a Pandas DataFrame.</a:t>
            </a:r>
          </a:p>
          <a:p>
            <a:pPr marL="0" indent="0">
              <a:buNone/>
            </a:pPr>
            <a:endParaRPr lang="en-US" sz="1600" dirty="0"/>
          </a:p>
          <a:p>
            <a:pPr>
              <a:buFont typeface="Arial" panose="020B0604020202020204" pitchFamily="34" charset="0"/>
              <a:buChar char="•"/>
            </a:pPr>
            <a:r>
              <a:rPr lang="en-US" sz="2200" dirty="0">
                <a:solidFill>
                  <a:schemeClr val="accent3">
                    <a:lumMod val="25000"/>
                  </a:schemeClr>
                </a:solidFill>
                <a:latin typeface="Abadi" panose="020B0604020104020204" pitchFamily="34" charset="0"/>
                <a:hlinkClick r:id="rId3"/>
              </a:rPr>
              <a:t>https://github.com/linekardebu/firstRepo/blob/3ae1c40bd07d739ba96d9ed4026da6e548306203/jupyter-labs-webscraping.ipynb</a:t>
            </a:r>
            <a:endParaRPr lang="en-US" sz="2200" dirty="0">
              <a:solidFill>
                <a:schemeClr val="accent3">
                  <a:lumMod val="25000"/>
                </a:schemeClr>
              </a:solidFill>
              <a:latin typeface="Abadi" panose="020B0604020104020204" pitchFamily="34" charset="0"/>
            </a:endParaRPr>
          </a:p>
          <a:p>
            <a:pPr>
              <a:buFont typeface="Arial" panose="020B0604020202020204" pitchFamily="34" charset="0"/>
              <a:buChar char="•"/>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a:extLst>
              <a:ext uri="{FF2B5EF4-FFF2-40B4-BE49-F238E27FC236}">
                <a16:creationId xmlns:a16="http://schemas.microsoft.com/office/drawing/2014/main" id="{C42E1DEC-6662-7A50-61C2-86D2AF76A856}"/>
              </a:ext>
            </a:extLst>
          </p:cNvPr>
          <p:cNvPicPr>
            <a:picLocks noChangeAspect="1"/>
          </p:cNvPicPr>
          <p:nvPr/>
        </p:nvPicPr>
        <p:blipFill>
          <a:blip r:embed="rId4"/>
          <a:stretch>
            <a:fillRect/>
          </a:stretch>
        </p:blipFill>
        <p:spPr>
          <a:xfrm>
            <a:off x="5606850" y="1662545"/>
            <a:ext cx="6125971" cy="4809278"/>
          </a:xfrm>
          <a:prstGeom prst="rect">
            <a:avLst/>
          </a:prstGeom>
        </p:spPr>
      </p:pic>
    </p:spTree>
    <p:extLst>
      <p:ext uri="{BB962C8B-B14F-4D97-AF65-F5344CB8AC3E}">
        <p14:creationId xmlns:p14="http://schemas.microsoft.com/office/powerpoint/2010/main" val="1385553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504991"/>
            <a:ext cx="6046425" cy="4351338"/>
          </a:xfrm>
          <a:prstGeom prst="rect">
            <a:avLst/>
          </a:prstGeom>
        </p:spPr>
        <p:txBody>
          <a:bodyPr/>
          <a:lstStyle/>
          <a:p>
            <a:pPr>
              <a:buNone/>
            </a:pPr>
            <a:r>
              <a:rPr lang="en-US" sz="1600" b="1" dirty="0"/>
              <a:t>Key Phrases for Data Wrangling Process</a:t>
            </a:r>
          </a:p>
          <a:p>
            <a:pPr>
              <a:buFont typeface="Arial" panose="020B0604020202020204" pitchFamily="34" charset="0"/>
              <a:buChar char="•"/>
            </a:pPr>
            <a:r>
              <a:rPr lang="en-US" sz="1600" b="1" dirty="0"/>
              <a:t>Merging Sources</a:t>
            </a:r>
            <a:r>
              <a:rPr lang="en-US" sz="1600" dirty="0"/>
              <a:t>: Combined launch metadata from the SpaceX API and web-scraped Wikipedia data into a single DataFrame.</a:t>
            </a:r>
          </a:p>
          <a:p>
            <a:pPr>
              <a:buFont typeface="Arial" panose="020B0604020202020204" pitchFamily="34" charset="0"/>
              <a:buChar char="•"/>
            </a:pPr>
            <a:r>
              <a:rPr lang="en-US" sz="1600" b="1" dirty="0"/>
              <a:t>Cleaning</a:t>
            </a:r>
            <a:r>
              <a:rPr lang="en-US" sz="1600" dirty="0"/>
              <a:t>: Removed null values, standardized inconsistent formats (e.g., date/time), and dropped irrelevant columns.</a:t>
            </a:r>
          </a:p>
          <a:p>
            <a:pPr>
              <a:buFont typeface="Arial" panose="020B0604020202020204" pitchFamily="34" charset="0"/>
              <a:buChar char="•"/>
            </a:pPr>
            <a:r>
              <a:rPr lang="en-US" sz="1600" b="1" dirty="0"/>
              <a:t>Feature Extraction</a:t>
            </a:r>
            <a:r>
              <a:rPr lang="en-US" sz="1600" dirty="0"/>
              <a:t>: Created new columns such as Landing Outcome, Payload Mass, Booster Version, and Orbit.</a:t>
            </a:r>
          </a:p>
          <a:p>
            <a:pPr>
              <a:buFont typeface="Arial" panose="020B0604020202020204" pitchFamily="34" charset="0"/>
              <a:buChar char="•"/>
            </a:pPr>
            <a:r>
              <a:rPr lang="en-US" sz="1600" b="1" dirty="0"/>
              <a:t>Encoding Categorical Variables</a:t>
            </a:r>
            <a:r>
              <a:rPr lang="en-US" sz="1600" dirty="0"/>
              <a:t>: Applied one-hot encoding to variables like Launch Site, Orbit, and Serial.</a:t>
            </a:r>
          </a:p>
          <a:p>
            <a:pPr>
              <a:buFont typeface="Arial" panose="020B0604020202020204" pitchFamily="34" charset="0"/>
              <a:buChar char="•"/>
            </a:pPr>
            <a:r>
              <a:rPr lang="en-US" sz="1600" b="1" dirty="0"/>
              <a:t>Scaling Numerical Features</a:t>
            </a:r>
            <a:r>
              <a:rPr lang="en-US" sz="1600" dirty="0"/>
              <a:t>: Used </a:t>
            </a:r>
            <a:r>
              <a:rPr lang="en-US" sz="1600" dirty="0" err="1"/>
              <a:t>StandardScaler</a:t>
            </a:r>
            <a:r>
              <a:rPr lang="en-US" sz="1600" dirty="0"/>
              <a:t> to normalize features like Payload Mass.</a:t>
            </a:r>
          </a:p>
          <a:p>
            <a:endParaRPr lang="en-US" dirty="0"/>
          </a:p>
          <a:p>
            <a:r>
              <a:rPr lang="en-US" sz="2000" dirty="0">
                <a:hlinkClick r:id="rId3"/>
              </a:rPr>
              <a:t>https://github.com/linekardebu/firstRepo/blob/a827ff0799249f6803046cc76eb152be3059b5d1/labs-jupyter-spacex-Data%20wrangling.ipynb</a:t>
            </a:r>
            <a:endParaRPr lang="en-US" sz="2000" dirty="0"/>
          </a:p>
          <a:p>
            <a:endParaRPr lang="en-US" sz="2400"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2" name="Picture 1">
            <a:extLst>
              <a:ext uri="{FF2B5EF4-FFF2-40B4-BE49-F238E27FC236}">
                <a16:creationId xmlns:a16="http://schemas.microsoft.com/office/drawing/2014/main" id="{2BBC48B3-E95C-D046-E4F5-502378D8D203}"/>
              </a:ext>
            </a:extLst>
          </p:cNvPr>
          <p:cNvPicPr>
            <a:picLocks noChangeAspect="1"/>
          </p:cNvPicPr>
          <p:nvPr/>
        </p:nvPicPr>
        <p:blipFill>
          <a:blip r:embed="rId4"/>
          <a:stretch>
            <a:fillRect/>
          </a:stretch>
        </p:blipFill>
        <p:spPr>
          <a:xfrm>
            <a:off x="6959290" y="1802030"/>
            <a:ext cx="4904735" cy="3991005"/>
          </a:xfrm>
          <a:prstGeom prst="rect">
            <a:avLst/>
          </a:prstGeom>
        </p:spPr>
      </p:pic>
    </p:spTree>
    <p:extLst>
      <p:ext uri="{BB962C8B-B14F-4D97-AF65-F5344CB8AC3E}">
        <p14:creationId xmlns:p14="http://schemas.microsoft.com/office/powerpoint/2010/main" val="2987552906"/>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1099</TotalTime>
  <Words>2732</Words>
  <Application>Microsoft Macintosh PowerPoint</Application>
  <PresentationFormat>Widescreen</PresentationFormat>
  <Paragraphs>331</Paragraphs>
  <Slides>43</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43</vt:i4>
      </vt:variant>
    </vt:vector>
  </HeadingPairs>
  <TitlesOfParts>
    <vt:vector size="49" baseType="lpstr">
      <vt:lpstr>Abadi</vt:lpstr>
      <vt:lpstr>Arial</vt:lpstr>
      <vt:lpstr>Calibri</vt:lpstr>
      <vt:lpstr>IBM Plex Mono SemiBold</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Rennyson, Debu Linekar</cp:lastModifiedBy>
  <cp:revision>214</cp:revision>
  <dcterms:created xsi:type="dcterms:W3CDTF">2021-04-29T18:58:34Z</dcterms:created>
  <dcterms:modified xsi:type="dcterms:W3CDTF">2025-04-15T18:13:52Z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